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7"/>
  </p:notesMasterIdLst>
  <p:sldIdLst>
    <p:sldId id="256" r:id="rId3"/>
    <p:sldId id="328" r:id="rId4"/>
    <p:sldId id="520" r:id="rId5"/>
    <p:sldId id="330" r:id="rId6"/>
    <p:sldId id="516" r:id="rId7"/>
    <p:sldId id="333" r:id="rId8"/>
    <p:sldId id="524" r:id="rId9"/>
    <p:sldId id="518" r:id="rId10"/>
    <p:sldId id="507" r:id="rId11"/>
    <p:sldId id="536" r:id="rId12"/>
    <p:sldId id="334" r:id="rId13"/>
    <p:sldId id="335" r:id="rId14"/>
    <p:sldId id="522" r:id="rId15"/>
    <p:sldId id="523" r:id="rId16"/>
    <p:sldId id="528" r:id="rId17"/>
    <p:sldId id="535" r:id="rId18"/>
    <p:sldId id="1070" r:id="rId19"/>
    <p:sldId id="526" r:id="rId20"/>
    <p:sldId id="527" r:id="rId21"/>
    <p:sldId id="519" r:id="rId22"/>
    <p:sldId id="510" r:id="rId23"/>
    <p:sldId id="517" r:id="rId24"/>
    <p:sldId id="513" r:id="rId25"/>
    <p:sldId id="521" r:id="rId26"/>
  </p:sldIdLst>
  <p:sldSz cx="11376025"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000"/>
    <a:srgbClr val="7D9B76"/>
    <a:srgbClr val="7D9C79"/>
    <a:srgbClr val="FFCCFF"/>
    <a:srgbClr val="FFCC66"/>
    <a:srgbClr val="FF99CC"/>
    <a:srgbClr val="E5F4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74" d="100"/>
          <a:sy n="74" d="100"/>
        </p:scale>
        <p:origin x="4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D203D32-F3E8-4B26-B3DD-92B321C56F1D}" type="datetimeFigureOut">
              <a:rPr kumimoji="1" lang="ja-JP" altLang="en-US" smtClean="0"/>
              <a:t>2026/3/19</a:t>
            </a:fld>
            <a:endParaRPr kumimoji="1" lang="ja-JP" altLang="en-US"/>
          </a:p>
        </p:txBody>
      </p:sp>
      <p:sp>
        <p:nvSpPr>
          <p:cNvPr id="4" name="スライド イメージ プレースホルダー 3"/>
          <p:cNvSpPr>
            <a:spLocks noGrp="1" noRot="1" noChangeAspect="1"/>
          </p:cNvSpPr>
          <p:nvPr>
            <p:ph type="sldImg" idx="2"/>
          </p:nvPr>
        </p:nvSpPr>
        <p:spPr>
          <a:xfrm>
            <a:off x="620713" y="1241425"/>
            <a:ext cx="55562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7900C93-8B5D-4E4C-B445-2647FEA86E97}" type="slidenum">
              <a:rPr kumimoji="1" lang="ja-JP" altLang="en-US" smtClean="0"/>
              <a:t>‹#›</a:t>
            </a:fld>
            <a:endParaRPr kumimoji="1" lang="ja-JP" altLang="en-US"/>
          </a:p>
        </p:txBody>
      </p:sp>
    </p:spTree>
    <p:extLst>
      <p:ext uri="{BB962C8B-B14F-4D97-AF65-F5344CB8AC3E}">
        <p14:creationId xmlns:p14="http://schemas.microsoft.com/office/powerpoint/2010/main" val="2490572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弊社は、主とする海外輸出支援サービス事業のほか、パートナー企業の株式会社オルトメディコと協働することで、株式会社オルトメディコが提供するサービスを皆様にご提供しております。</a:t>
            </a:r>
            <a:endParaRPr kumimoji="1" lang="en-US" altLang="ja-JP" dirty="0"/>
          </a:p>
          <a:p>
            <a:r>
              <a:rPr kumimoji="1" lang="ja-JP" altLang="en-US" dirty="0"/>
              <a:t>機能性表示制度の届出以外にも、日本でのエビデンス取得を考えられている場合、これらのスライドに示したように、市場調査、基礎調査、ヒト臨床試験、論文作成、機能性表示食品の届出、エビデンスや製品の広報支援が可能です。</a:t>
            </a:r>
            <a:endParaRPr kumimoji="1" lang="en-US" altLang="ja-JP" dirty="0"/>
          </a:p>
          <a:p>
            <a:endParaRPr kumimoji="1" lang="en-US" altLang="ja-JP" dirty="0"/>
          </a:p>
          <a:p>
            <a:r>
              <a:rPr kumimoji="1" lang="ja-JP" altLang="en-US" dirty="0"/>
              <a:t>研究開発に関わるセクションで必要なサービスを揃えることで、皆様の日本への進出を支援いたします。</a:t>
            </a:r>
            <a:endParaRPr kumimoji="1" lang="en-US" altLang="ja-JP" dirty="0"/>
          </a:p>
          <a:p>
            <a:endParaRPr kumimoji="1" lang="en-US" altLang="ja-JP" dirty="0"/>
          </a:p>
          <a:p>
            <a:r>
              <a:rPr kumimoji="1" lang="ja-JP" altLang="en-US" dirty="0"/>
              <a:t>ぜひ、ご質問等ございましたら、お気軽にご相談くださいませ。</a:t>
            </a:r>
            <a:endParaRPr kumimoji="1" lang="en-US" altLang="ja-JP" dirty="0"/>
          </a:p>
          <a:p>
            <a:endParaRPr kumimoji="1" lang="en-US" altLang="ja-JP" dirty="0"/>
          </a:p>
          <a:p>
            <a:r>
              <a:rPr kumimoji="1" lang="ja-JP" altLang="en-US" dirty="0"/>
              <a:t>（読むために必要な時間	</a:t>
            </a:r>
            <a:r>
              <a:rPr kumimoji="1" lang="en-US" altLang="ja-JP" dirty="0"/>
              <a:t>40</a:t>
            </a:r>
            <a:r>
              <a:rPr kumimoji="1" lang="ja-JP" altLang="en-US" dirty="0"/>
              <a:t>秒）</a:t>
            </a:r>
            <a:endParaRPr kumimoji="1" lang="en-US" altLang="ja-JP" dirty="0"/>
          </a:p>
        </p:txBody>
      </p:sp>
      <p:sp>
        <p:nvSpPr>
          <p:cNvPr id="4" name="スライド番号プレースホルダー 3"/>
          <p:cNvSpPr>
            <a:spLocks noGrp="1"/>
          </p:cNvSpPr>
          <p:nvPr>
            <p:ph type="sldNum" sz="quarter" idx="5"/>
          </p:nvPr>
        </p:nvSpPr>
        <p:spPr/>
        <p:txBody>
          <a:bodyPr/>
          <a:lstStyle/>
          <a:p>
            <a:fld id="{417AFF1C-F695-4E94-8185-6D99C5B1DA5B}" type="slidenum">
              <a:rPr kumimoji="1" lang="ja-JP" altLang="en-US" smtClean="0"/>
              <a:t>17</a:t>
            </a:fld>
            <a:endParaRPr kumimoji="1" lang="ja-JP" altLang="en-US"/>
          </a:p>
        </p:txBody>
      </p:sp>
    </p:spTree>
    <p:extLst>
      <p:ext uri="{BB962C8B-B14F-4D97-AF65-F5344CB8AC3E}">
        <p14:creationId xmlns:p14="http://schemas.microsoft.com/office/powerpoint/2010/main" val="397406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422003" y="1122363"/>
            <a:ext cx="8532019" cy="2387600"/>
          </a:xfrm>
        </p:spPr>
        <p:txBody>
          <a:bodyPr anchor="b"/>
          <a:lstStyle>
            <a:lvl1pPr algn="ctr">
              <a:defRPr sz="5599"/>
            </a:lvl1pPr>
          </a:lstStyle>
          <a:p>
            <a:r>
              <a:rPr lang="ja-JP" altLang="en-US"/>
              <a:t>マスター タイトルの書式設定</a:t>
            </a:r>
            <a:endParaRPr lang="en-US" dirty="0"/>
          </a:p>
        </p:txBody>
      </p:sp>
      <p:sp>
        <p:nvSpPr>
          <p:cNvPr id="3" name="Subtitle 2"/>
          <p:cNvSpPr>
            <a:spLocks noGrp="1"/>
          </p:cNvSpPr>
          <p:nvPr>
            <p:ph type="subTitle" idx="1"/>
          </p:nvPr>
        </p:nvSpPr>
        <p:spPr>
          <a:xfrm>
            <a:off x="1422003" y="3602038"/>
            <a:ext cx="8532019" cy="1655762"/>
          </a:xfrm>
        </p:spPr>
        <p:txBody>
          <a:bodyPr/>
          <a:lstStyle>
            <a:lvl1pPr marL="0" indent="0" algn="ctr">
              <a:buNone/>
              <a:defRPr sz="2239"/>
            </a:lvl1pPr>
            <a:lvl2pPr marL="426613" indent="0" algn="ctr">
              <a:buNone/>
              <a:defRPr sz="1866"/>
            </a:lvl2pPr>
            <a:lvl3pPr marL="853227" indent="0" algn="ctr">
              <a:buNone/>
              <a:defRPr sz="1680"/>
            </a:lvl3pPr>
            <a:lvl4pPr marL="1279840" indent="0" algn="ctr">
              <a:buNone/>
              <a:defRPr sz="1493"/>
            </a:lvl4pPr>
            <a:lvl5pPr marL="1706453" indent="0" algn="ctr">
              <a:buNone/>
              <a:defRPr sz="1493"/>
            </a:lvl5pPr>
            <a:lvl6pPr marL="2133067" indent="0" algn="ctr">
              <a:buNone/>
              <a:defRPr sz="1493"/>
            </a:lvl6pPr>
            <a:lvl7pPr marL="2559680" indent="0" algn="ctr">
              <a:buNone/>
              <a:defRPr sz="1493"/>
            </a:lvl7pPr>
            <a:lvl8pPr marL="2986293" indent="0" algn="ctr">
              <a:buNone/>
              <a:defRPr sz="1493"/>
            </a:lvl8pPr>
            <a:lvl9pPr marL="3412907" indent="0" algn="ctr">
              <a:buNone/>
              <a:defRPr sz="149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B314ED-94C6-4950-942A-2062FE538EF6}" type="datetimeFigureOut">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3549460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B314ED-94C6-4950-942A-2062FE538EF6}" type="datetimeFigureOut">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258477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40968" y="365125"/>
            <a:ext cx="245295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82102" y="365125"/>
            <a:ext cx="7216666"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B314ED-94C6-4950-942A-2062FE538EF6}" type="datetimeFigureOut">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226033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422003" y="1122363"/>
            <a:ext cx="8532019" cy="2387600"/>
          </a:xfrm>
        </p:spPr>
        <p:txBody>
          <a:bodyPr anchor="b"/>
          <a:lstStyle>
            <a:lvl1pPr algn="ctr">
              <a:defRPr sz="5599"/>
            </a:lvl1pPr>
          </a:lstStyle>
          <a:p>
            <a:r>
              <a:rPr lang="ja-JP" altLang="en-US"/>
              <a:t>マスター タイトルの書式設定</a:t>
            </a:r>
            <a:endParaRPr lang="en-US" dirty="0"/>
          </a:p>
        </p:txBody>
      </p:sp>
      <p:sp>
        <p:nvSpPr>
          <p:cNvPr id="3" name="Subtitle 2"/>
          <p:cNvSpPr>
            <a:spLocks noGrp="1"/>
          </p:cNvSpPr>
          <p:nvPr>
            <p:ph type="subTitle" idx="1"/>
          </p:nvPr>
        </p:nvSpPr>
        <p:spPr>
          <a:xfrm>
            <a:off x="1422003" y="3602038"/>
            <a:ext cx="8532019" cy="1655762"/>
          </a:xfrm>
        </p:spPr>
        <p:txBody>
          <a:bodyPr/>
          <a:lstStyle>
            <a:lvl1pPr marL="0" indent="0" algn="ctr">
              <a:buNone/>
              <a:defRPr sz="2239"/>
            </a:lvl1pPr>
            <a:lvl2pPr marL="426613" indent="0" algn="ctr">
              <a:buNone/>
              <a:defRPr sz="1866"/>
            </a:lvl2pPr>
            <a:lvl3pPr marL="853227" indent="0" algn="ctr">
              <a:buNone/>
              <a:defRPr sz="1680"/>
            </a:lvl3pPr>
            <a:lvl4pPr marL="1279840" indent="0" algn="ctr">
              <a:buNone/>
              <a:defRPr sz="1493"/>
            </a:lvl4pPr>
            <a:lvl5pPr marL="1706453" indent="0" algn="ctr">
              <a:buNone/>
              <a:defRPr sz="1493"/>
            </a:lvl5pPr>
            <a:lvl6pPr marL="2133067" indent="0" algn="ctr">
              <a:buNone/>
              <a:defRPr sz="1493"/>
            </a:lvl6pPr>
            <a:lvl7pPr marL="2559680" indent="0" algn="ctr">
              <a:buNone/>
              <a:defRPr sz="1493"/>
            </a:lvl7pPr>
            <a:lvl8pPr marL="2986293" indent="0" algn="ctr">
              <a:buNone/>
              <a:defRPr sz="1493"/>
            </a:lvl8pPr>
            <a:lvl9pPr marL="3412907" indent="0" algn="ctr">
              <a:buNone/>
              <a:defRPr sz="149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1804AA-3849-4246-9D9D-3D08C254B535}" type="datetime1">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3081759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7A7AF6-4FDE-4DE6-BD52-9F292F29E985}" type="datetime1">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4247576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76176" y="1709739"/>
            <a:ext cx="9811822" cy="2852737"/>
          </a:xfrm>
        </p:spPr>
        <p:txBody>
          <a:bodyPr anchor="b"/>
          <a:lstStyle>
            <a:lvl1pPr>
              <a:defRPr sz="55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76176" y="4589464"/>
            <a:ext cx="9811822" cy="1500187"/>
          </a:xfrm>
        </p:spPr>
        <p:txBody>
          <a:bodyPr/>
          <a:lstStyle>
            <a:lvl1pPr marL="0" indent="0">
              <a:buNone/>
              <a:defRPr sz="2239">
                <a:solidFill>
                  <a:schemeClr val="tx1">
                    <a:tint val="75000"/>
                  </a:schemeClr>
                </a:solidFill>
              </a:defRPr>
            </a:lvl1pPr>
            <a:lvl2pPr marL="426613" indent="0">
              <a:buNone/>
              <a:defRPr sz="1866">
                <a:solidFill>
                  <a:schemeClr val="tx1">
                    <a:tint val="75000"/>
                  </a:schemeClr>
                </a:solidFill>
              </a:defRPr>
            </a:lvl2pPr>
            <a:lvl3pPr marL="853227" indent="0">
              <a:buNone/>
              <a:defRPr sz="1680">
                <a:solidFill>
                  <a:schemeClr val="tx1">
                    <a:tint val="75000"/>
                  </a:schemeClr>
                </a:solidFill>
              </a:defRPr>
            </a:lvl3pPr>
            <a:lvl4pPr marL="1279840" indent="0">
              <a:buNone/>
              <a:defRPr sz="1493">
                <a:solidFill>
                  <a:schemeClr val="tx1">
                    <a:tint val="75000"/>
                  </a:schemeClr>
                </a:solidFill>
              </a:defRPr>
            </a:lvl4pPr>
            <a:lvl5pPr marL="1706453" indent="0">
              <a:buNone/>
              <a:defRPr sz="1493">
                <a:solidFill>
                  <a:schemeClr val="tx1">
                    <a:tint val="75000"/>
                  </a:schemeClr>
                </a:solidFill>
              </a:defRPr>
            </a:lvl5pPr>
            <a:lvl6pPr marL="2133067" indent="0">
              <a:buNone/>
              <a:defRPr sz="1493">
                <a:solidFill>
                  <a:schemeClr val="tx1">
                    <a:tint val="75000"/>
                  </a:schemeClr>
                </a:solidFill>
              </a:defRPr>
            </a:lvl6pPr>
            <a:lvl7pPr marL="2559680" indent="0">
              <a:buNone/>
              <a:defRPr sz="1493">
                <a:solidFill>
                  <a:schemeClr val="tx1">
                    <a:tint val="75000"/>
                  </a:schemeClr>
                </a:solidFill>
              </a:defRPr>
            </a:lvl7pPr>
            <a:lvl8pPr marL="2986293" indent="0">
              <a:buNone/>
              <a:defRPr sz="1493">
                <a:solidFill>
                  <a:schemeClr val="tx1">
                    <a:tint val="75000"/>
                  </a:schemeClr>
                </a:solidFill>
              </a:defRPr>
            </a:lvl8pPr>
            <a:lvl9pPr marL="3412907" indent="0">
              <a:buNone/>
              <a:defRPr sz="149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A14CC3C-4216-4FF3-AE7D-5BC134A2769F}" type="datetime1">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1439449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82102" y="1825625"/>
            <a:ext cx="4834811"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759112" y="1825625"/>
            <a:ext cx="4834811"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398805-8F75-4642-AF6B-8E68452D0C23}" type="datetime1">
              <a:rPr kumimoji="1" lang="ja-JP" altLang="en-US" smtClean="0"/>
              <a:t>2026/3/19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2758919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83583" y="365126"/>
            <a:ext cx="9811822"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83584" y="1681163"/>
            <a:ext cx="4812591" cy="823912"/>
          </a:xfrm>
        </p:spPr>
        <p:txBody>
          <a:bodyPr anchor="b"/>
          <a:lstStyle>
            <a:lvl1pPr marL="0" indent="0">
              <a:buNone/>
              <a:defRPr sz="2239" b="1"/>
            </a:lvl1pPr>
            <a:lvl2pPr marL="426613" indent="0">
              <a:buNone/>
              <a:defRPr sz="1866" b="1"/>
            </a:lvl2pPr>
            <a:lvl3pPr marL="853227" indent="0">
              <a:buNone/>
              <a:defRPr sz="1680" b="1"/>
            </a:lvl3pPr>
            <a:lvl4pPr marL="1279840" indent="0">
              <a:buNone/>
              <a:defRPr sz="1493" b="1"/>
            </a:lvl4pPr>
            <a:lvl5pPr marL="1706453" indent="0">
              <a:buNone/>
              <a:defRPr sz="1493" b="1"/>
            </a:lvl5pPr>
            <a:lvl6pPr marL="2133067" indent="0">
              <a:buNone/>
              <a:defRPr sz="1493" b="1"/>
            </a:lvl6pPr>
            <a:lvl7pPr marL="2559680" indent="0">
              <a:buNone/>
              <a:defRPr sz="1493" b="1"/>
            </a:lvl7pPr>
            <a:lvl8pPr marL="2986293" indent="0">
              <a:buNone/>
              <a:defRPr sz="1493" b="1"/>
            </a:lvl8pPr>
            <a:lvl9pPr marL="3412907" indent="0">
              <a:buNone/>
              <a:defRPr sz="1493" b="1"/>
            </a:lvl9pPr>
          </a:lstStyle>
          <a:p>
            <a:pPr lvl="0"/>
            <a:r>
              <a:rPr lang="ja-JP" altLang="en-US"/>
              <a:t>マスター テキストの書式設定</a:t>
            </a:r>
          </a:p>
        </p:txBody>
      </p:sp>
      <p:sp>
        <p:nvSpPr>
          <p:cNvPr id="4" name="Content Placeholder 3"/>
          <p:cNvSpPr>
            <a:spLocks noGrp="1"/>
          </p:cNvSpPr>
          <p:nvPr>
            <p:ph sz="half" idx="2"/>
          </p:nvPr>
        </p:nvSpPr>
        <p:spPr>
          <a:xfrm>
            <a:off x="783584" y="2505075"/>
            <a:ext cx="48125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759113" y="1681163"/>
            <a:ext cx="4836292" cy="823912"/>
          </a:xfrm>
        </p:spPr>
        <p:txBody>
          <a:bodyPr anchor="b"/>
          <a:lstStyle>
            <a:lvl1pPr marL="0" indent="0">
              <a:buNone/>
              <a:defRPr sz="2239" b="1"/>
            </a:lvl1pPr>
            <a:lvl2pPr marL="426613" indent="0">
              <a:buNone/>
              <a:defRPr sz="1866" b="1"/>
            </a:lvl2pPr>
            <a:lvl3pPr marL="853227" indent="0">
              <a:buNone/>
              <a:defRPr sz="1680" b="1"/>
            </a:lvl3pPr>
            <a:lvl4pPr marL="1279840" indent="0">
              <a:buNone/>
              <a:defRPr sz="1493" b="1"/>
            </a:lvl4pPr>
            <a:lvl5pPr marL="1706453" indent="0">
              <a:buNone/>
              <a:defRPr sz="1493" b="1"/>
            </a:lvl5pPr>
            <a:lvl6pPr marL="2133067" indent="0">
              <a:buNone/>
              <a:defRPr sz="1493" b="1"/>
            </a:lvl6pPr>
            <a:lvl7pPr marL="2559680" indent="0">
              <a:buNone/>
              <a:defRPr sz="1493" b="1"/>
            </a:lvl7pPr>
            <a:lvl8pPr marL="2986293" indent="0">
              <a:buNone/>
              <a:defRPr sz="1493" b="1"/>
            </a:lvl8pPr>
            <a:lvl9pPr marL="3412907" indent="0">
              <a:buNone/>
              <a:defRPr sz="1493" b="1"/>
            </a:lvl9pPr>
          </a:lstStyle>
          <a:p>
            <a:pPr lvl="0"/>
            <a:r>
              <a:rPr lang="ja-JP" altLang="en-US"/>
              <a:t>マスター テキストの書式設定</a:t>
            </a:r>
          </a:p>
        </p:txBody>
      </p:sp>
      <p:sp>
        <p:nvSpPr>
          <p:cNvPr id="6" name="Content Placeholder 5"/>
          <p:cNvSpPr>
            <a:spLocks noGrp="1"/>
          </p:cNvSpPr>
          <p:nvPr>
            <p:ph sz="quarter" idx="4"/>
          </p:nvPr>
        </p:nvSpPr>
        <p:spPr>
          <a:xfrm>
            <a:off x="5759113" y="2505075"/>
            <a:ext cx="483629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8078B1E-2635-4E51-8CD2-4982EE50C47F}" type="datetime1">
              <a:rPr kumimoji="1" lang="ja-JP" altLang="en-US" smtClean="0"/>
              <a:t>2026/3/19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37415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1229DE-A341-4AFA-9FCC-B2EDE85E7093}" type="datetime1">
              <a:rPr kumimoji="1" lang="ja-JP" altLang="en-US" smtClean="0"/>
              <a:t>2026/3/19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843703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91E88-61DC-4403-970C-87E61A68FA7D}" type="datetime1">
              <a:rPr kumimoji="1" lang="ja-JP" altLang="en-US" smtClean="0"/>
              <a:t>2026/3/19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293342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83584" y="457200"/>
            <a:ext cx="3669064" cy="1600200"/>
          </a:xfrm>
        </p:spPr>
        <p:txBody>
          <a:bodyPr anchor="b"/>
          <a:lstStyle>
            <a:lvl1pPr>
              <a:defRPr sz="2986"/>
            </a:lvl1pPr>
          </a:lstStyle>
          <a:p>
            <a:r>
              <a:rPr lang="ja-JP" altLang="en-US"/>
              <a:t>マスター タイトルの書式設定</a:t>
            </a:r>
            <a:endParaRPr lang="en-US" dirty="0"/>
          </a:p>
        </p:txBody>
      </p:sp>
      <p:sp>
        <p:nvSpPr>
          <p:cNvPr id="3" name="Content Placeholder 2"/>
          <p:cNvSpPr>
            <a:spLocks noGrp="1"/>
          </p:cNvSpPr>
          <p:nvPr>
            <p:ph idx="1"/>
          </p:nvPr>
        </p:nvSpPr>
        <p:spPr>
          <a:xfrm>
            <a:off x="4836292" y="987426"/>
            <a:ext cx="5759113" cy="4873625"/>
          </a:xfrm>
        </p:spPr>
        <p:txBody>
          <a:bodyPr/>
          <a:lstStyle>
            <a:lvl1pPr>
              <a:defRPr sz="2986"/>
            </a:lvl1pPr>
            <a:lvl2pPr>
              <a:defRPr sz="2613"/>
            </a:lvl2pPr>
            <a:lvl3pPr>
              <a:defRPr sz="2239"/>
            </a:lvl3pPr>
            <a:lvl4pPr>
              <a:defRPr sz="1866"/>
            </a:lvl4pPr>
            <a:lvl5pPr>
              <a:defRPr sz="1866"/>
            </a:lvl5pPr>
            <a:lvl6pPr>
              <a:defRPr sz="1866"/>
            </a:lvl6pPr>
            <a:lvl7pPr>
              <a:defRPr sz="1866"/>
            </a:lvl7pPr>
            <a:lvl8pPr>
              <a:defRPr sz="1866"/>
            </a:lvl8pPr>
            <a:lvl9pPr>
              <a:defRPr sz="186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83584" y="2057400"/>
            <a:ext cx="3669064" cy="3811588"/>
          </a:xfrm>
        </p:spPr>
        <p:txBody>
          <a:bodyPr/>
          <a:lstStyle>
            <a:lvl1pPr marL="0" indent="0">
              <a:buNone/>
              <a:defRPr sz="1493"/>
            </a:lvl1pPr>
            <a:lvl2pPr marL="426613" indent="0">
              <a:buNone/>
              <a:defRPr sz="1306"/>
            </a:lvl2pPr>
            <a:lvl3pPr marL="853227" indent="0">
              <a:buNone/>
              <a:defRPr sz="1120"/>
            </a:lvl3pPr>
            <a:lvl4pPr marL="1279840" indent="0">
              <a:buNone/>
              <a:defRPr sz="933"/>
            </a:lvl4pPr>
            <a:lvl5pPr marL="1706453" indent="0">
              <a:buNone/>
              <a:defRPr sz="933"/>
            </a:lvl5pPr>
            <a:lvl6pPr marL="2133067" indent="0">
              <a:buNone/>
              <a:defRPr sz="933"/>
            </a:lvl6pPr>
            <a:lvl7pPr marL="2559680" indent="0">
              <a:buNone/>
              <a:defRPr sz="933"/>
            </a:lvl7pPr>
            <a:lvl8pPr marL="2986293" indent="0">
              <a:buNone/>
              <a:defRPr sz="933"/>
            </a:lvl8pPr>
            <a:lvl9pPr marL="3412907" indent="0">
              <a:buNone/>
              <a:defRPr sz="9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5CB59C-C10D-4801-91D9-75E4F59F68D8}" type="datetime1">
              <a:rPr kumimoji="1" lang="ja-JP" altLang="en-US" smtClean="0"/>
              <a:t>2026/3/19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86868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B314ED-94C6-4950-942A-2062FE538EF6}" type="datetimeFigureOut">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2000193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83584" y="457200"/>
            <a:ext cx="3669064" cy="1600200"/>
          </a:xfrm>
        </p:spPr>
        <p:txBody>
          <a:bodyPr anchor="b"/>
          <a:lstStyle>
            <a:lvl1pPr>
              <a:defRPr sz="298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836292" y="987426"/>
            <a:ext cx="5759113" cy="4873625"/>
          </a:xfrm>
        </p:spPr>
        <p:txBody>
          <a:bodyPr anchor="t"/>
          <a:lstStyle>
            <a:lvl1pPr marL="0" indent="0">
              <a:buNone/>
              <a:defRPr sz="2986"/>
            </a:lvl1pPr>
            <a:lvl2pPr marL="426613" indent="0">
              <a:buNone/>
              <a:defRPr sz="2613"/>
            </a:lvl2pPr>
            <a:lvl3pPr marL="853227" indent="0">
              <a:buNone/>
              <a:defRPr sz="2239"/>
            </a:lvl3pPr>
            <a:lvl4pPr marL="1279840" indent="0">
              <a:buNone/>
              <a:defRPr sz="1866"/>
            </a:lvl4pPr>
            <a:lvl5pPr marL="1706453" indent="0">
              <a:buNone/>
              <a:defRPr sz="1866"/>
            </a:lvl5pPr>
            <a:lvl6pPr marL="2133067" indent="0">
              <a:buNone/>
              <a:defRPr sz="1866"/>
            </a:lvl6pPr>
            <a:lvl7pPr marL="2559680" indent="0">
              <a:buNone/>
              <a:defRPr sz="1866"/>
            </a:lvl7pPr>
            <a:lvl8pPr marL="2986293" indent="0">
              <a:buNone/>
              <a:defRPr sz="1866"/>
            </a:lvl8pPr>
            <a:lvl9pPr marL="3412907" indent="0">
              <a:buNone/>
              <a:defRPr sz="1866"/>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83584" y="2057400"/>
            <a:ext cx="3669064" cy="3811588"/>
          </a:xfrm>
        </p:spPr>
        <p:txBody>
          <a:bodyPr/>
          <a:lstStyle>
            <a:lvl1pPr marL="0" indent="0">
              <a:buNone/>
              <a:defRPr sz="1493"/>
            </a:lvl1pPr>
            <a:lvl2pPr marL="426613" indent="0">
              <a:buNone/>
              <a:defRPr sz="1306"/>
            </a:lvl2pPr>
            <a:lvl3pPr marL="853227" indent="0">
              <a:buNone/>
              <a:defRPr sz="1120"/>
            </a:lvl3pPr>
            <a:lvl4pPr marL="1279840" indent="0">
              <a:buNone/>
              <a:defRPr sz="933"/>
            </a:lvl4pPr>
            <a:lvl5pPr marL="1706453" indent="0">
              <a:buNone/>
              <a:defRPr sz="933"/>
            </a:lvl5pPr>
            <a:lvl6pPr marL="2133067" indent="0">
              <a:buNone/>
              <a:defRPr sz="933"/>
            </a:lvl6pPr>
            <a:lvl7pPr marL="2559680" indent="0">
              <a:buNone/>
              <a:defRPr sz="933"/>
            </a:lvl7pPr>
            <a:lvl8pPr marL="2986293" indent="0">
              <a:buNone/>
              <a:defRPr sz="933"/>
            </a:lvl8pPr>
            <a:lvl9pPr marL="3412907" indent="0">
              <a:buNone/>
              <a:defRPr sz="9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6C1FDE-34EF-465A-9AEA-C835A0DAC2FA}" type="datetime1">
              <a:rPr kumimoji="1" lang="ja-JP" altLang="en-US" smtClean="0"/>
              <a:t>2026/3/19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1062651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A46D64E-397F-4318-8EF6-B94BCB0B6346}" type="datetime1">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3149774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40968" y="365125"/>
            <a:ext cx="245295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82102" y="365125"/>
            <a:ext cx="7216666"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92E3A5-3CFC-45D2-9CE3-D5D360A8CD1B}" type="datetime1">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297837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76176" y="1709739"/>
            <a:ext cx="9811822" cy="2852737"/>
          </a:xfrm>
        </p:spPr>
        <p:txBody>
          <a:bodyPr anchor="b"/>
          <a:lstStyle>
            <a:lvl1pPr>
              <a:defRPr sz="55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76176" y="4589464"/>
            <a:ext cx="9811822" cy="1500187"/>
          </a:xfrm>
        </p:spPr>
        <p:txBody>
          <a:bodyPr/>
          <a:lstStyle>
            <a:lvl1pPr marL="0" indent="0">
              <a:buNone/>
              <a:defRPr sz="2239">
                <a:solidFill>
                  <a:schemeClr val="tx1">
                    <a:tint val="75000"/>
                  </a:schemeClr>
                </a:solidFill>
              </a:defRPr>
            </a:lvl1pPr>
            <a:lvl2pPr marL="426613" indent="0">
              <a:buNone/>
              <a:defRPr sz="1866">
                <a:solidFill>
                  <a:schemeClr val="tx1">
                    <a:tint val="75000"/>
                  </a:schemeClr>
                </a:solidFill>
              </a:defRPr>
            </a:lvl2pPr>
            <a:lvl3pPr marL="853227" indent="0">
              <a:buNone/>
              <a:defRPr sz="1680">
                <a:solidFill>
                  <a:schemeClr val="tx1">
                    <a:tint val="75000"/>
                  </a:schemeClr>
                </a:solidFill>
              </a:defRPr>
            </a:lvl3pPr>
            <a:lvl4pPr marL="1279840" indent="0">
              <a:buNone/>
              <a:defRPr sz="1493">
                <a:solidFill>
                  <a:schemeClr val="tx1">
                    <a:tint val="75000"/>
                  </a:schemeClr>
                </a:solidFill>
              </a:defRPr>
            </a:lvl4pPr>
            <a:lvl5pPr marL="1706453" indent="0">
              <a:buNone/>
              <a:defRPr sz="1493">
                <a:solidFill>
                  <a:schemeClr val="tx1">
                    <a:tint val="75000"/>
                  </a:schemeClr>
                </a:solidFill>
              </a:defRPr>
            </a:lvl5pPr>
            <a:lvl6pPr marL="2133067" indent="0">
              <a:buNone/>
              <a:defRPr sz="1493">
                <a:solidFill>
                  <a:schemeClr val="tx1">
                    <a:tint val="75000"/>
                  </a:schemeClr>
                </a:solidFill>
              </a:defRPr>
            </a:lvl6pPr>
            <a:lvl7pPr marL="2559680" indent="0">
              <a:buNone/>
              <a:defRPr sz="1493">
                <a:solidFill>
                  <a:schemeClr val="tx1">
                    <a:tint val="75000"/>
                  </a:schemeClr>
                </a:solidFill>
              </a:defRPr>
            </a:lvl7pPr>
            <a:lvl8pPr marL="2986293" indent="0">
              <a:buNone/>
              <a:defRPr sz="1493">
                <a:solidFill>
                  <a:schemeClr val="tx1">
                    <a:tint val="75000"/>
                  </a:schemeClr>
                </a:solidFill>
              </a:defRPr>
            </a:lvl8pPr>
            <a:lvl9pPr marL="3412907" indent="0">
              <a:buNone/>
              <a:defRPr sz="149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B314ED-94C6-4950-942A-2062FE538EF6}" type="datetimeFigureOut">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126676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82102" y="1825625"/>
            <a:ext cx="4834811"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759112" y="1825625"/>
            <a:ext cx="4834811"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B314ED-94C6-4950-942A-2062FE538EF6}" type="datetimeFigureOut">
              <a:rPr kumimoji="1" lang="ja-JP" altLang="en-US" smtClean="0"/>
              <a:t>2026/3/19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364191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83583" y="365126"/>
            <a:ext cx="9811822"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83584" y="1681163"/>
            <a:ext cx="4812591" cy="823912"/>
          </a:xfrm>
        </p:spPr>
        <p:txBody>
          <a:bodyPr anchor="b"/>
          <a:lstStyle>
            <a:lvl1pPr marL="0" indent="0">
              <a:buNone/>
              <a:defRPr sz="2239" b="1"/>
            </a:lvl1pPr>
            <a:lvl2pPr marL="426613" indent="0">
              <a:buNone/>
              <a:defRPr sz="1866" b="1"/>
            </a:lvl2pPr>
            <a:lvl3pPr marL="853227" indent="0">
              <a:buNone/>
              <a:defRPr sz="1680" b="1"/>
            </a:lvl3pPr>
            <a:lvl4pPr marL="1279840" indent="0">
              <a:buNone/>
              <a:defRPr sz="1493" b="1"/>
            </a:lvl4pPr>
            <a:lvl5pPr marL="1706453" indent="0">
              <a:buNone/>
              <a:defRPr sz="1493" b="1"/>
            </a:lvl5pPr>
            <a:lvl6pPr marL="2133067" indent="0">
              <a:buNone/>
              <a:defRPr sz="1493" b="1"/>
            </a:lvl6pPr>
            <a:lvl7pPr marL="2559680" indent="0">
              <a:buNone/>
              <a:defRPr sz="1493" b="1"/>
            </a:lvl7pPr>
            <a:lvl8pPr marL="2986293" indent="0">
              <a:buNone/>
              <a:defRPr sz="1493" b="1"/>
            </a:lvl8pPr>
            <a:lvl9pPr marL="3412907" indent="0">
              <a:buNone/>
              <a:defRPr sz="1493" b="1"/>
            </a:lvl9pPr>
          </a:lstStyle>
          <a:p>
            <a:pPr lvl="0"/>
            <a:r>
              <a:rPr lang="ja-JP" altLang="en-US"/>
              <a:t>マスター テキストの書式設定</a:t>
            </a:r>
          </a:p>
        </p:txBody>
      </p:sp>
      <p:sp>
        <p:nvSpPr>
          <p:cNvPr id="4" name="Content Placeholder 3"/>
          <p:cNvSpPr>
            <a:spLocks noGrp="1"/>
          </p:cNvSpPr>
          <p:nvPr>
            <p:ph sz="half" idx="2"/>
          </p:nvPr>
        </p:nvSpPr>
        <p:spPr>
          <a:xfrm>
            <a:off x="783584" y="2505075"/>
            <a:ext cx="48125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759113" y="1681163"/>
            <a:ext cx="4836292" cy="823912"/>
          </a:xfrm>
        </p:spPr>
        <p:txBody>
          <a:bodyPr anchor="b"/>
          <a:lstStyle>
            <a:lvl1pPr marL="0" indent="0">
              <a:buNone/>
              <a:defRPr sz="2239" b="1"/>
            </a:lvl1pPr>
            <a:lvl2pPr marL="426613" indent="0">
              <a:buNone/>
              <a:defRPr sz="1866" b="1"/>
            </a:lvl2pPr>
            <a:lvl3pPr marL="853227" indent="0">
              <a:buNone/>
              <a:defRPr sz="1680" b="1"/>
            </a:lvl3pPr>
            <a:lvl4pPr marL="1279840" indent="0">
              <a:buNone/>
              <a:defRPr sz="1493" b="1"/>
            </a:lvl4pPr>
            <a:lvl5pPr marL="1706453" indent="0">
              <a:buNone/>
              <a:defRPr sz="1493" b="1"/>
            </a:lvl5pPr>
            <a:lvl6pPr marL="2133067" indent="0">
              <a:buNone/>
              <a:defRPr sz="1493" b="1"/>
            </a:lvl6pPr>
            <a:lvl7pPr marL="2559680" indent="0">
              <a:buNone/>
              <a:defRPr sz="1493" b="1"/>
            </a:lvl7pPr>
            <a:lvl8pPr marL="2986293" indent="0">
              <a:buNone/>
              <a:defRPr sz="1493" b="1"/>
            </a:lvl8pPr>
            <a:lvl9pPr marL="3412907" indent="0">
              <a:buNone/>
              <a:defRPr sz="1493" b="1"/>
            </a:lvl9pPr>
          </a:lstStyle>
          <a:p>
            <a:pPr lvl="0"/>
            <a:r>
              <a:rPr lang="ja-JP" altLang="en-US"/>
              <a:t>マスター テキストの書式設定</a:t>
            </a:r>
          </a:p>
        </p:txBody>
      </p:sp>
      <p:sp>
        <p:nvSpPr>
          <p:cNvPr id="6" name="Content Placeholder 5"/>
          <p:cNvSpPr>
            <a:spLocks noGrp="1"/>
          </p:cNvSpPr>
          <p:nvPr>
            <p:ph sz="quarter" idx="4"/>
          </p:nvPr>
        </p:nvSpPr>
        <p:spPr>
          <a:xfrm>
            <a:off x="5759113" y="2505075"/>
            <a:ext cx="483629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B314ED-94C6-4950-942A-2062FE538EF6}" type="datetimeFigureOut">
              <a:rPr kumimoji="1" lang="ja-JP" altLang="en-US" smtClean="0"/>
              <a:t>2026/3/19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75351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FB314ED-94C6-4950-942A-2062FE538EF6}" type="datetimeFigureOut">
              <a:rPr kumimoji="1" lang="ja-JP" altLang="en-US" smtClean="0"/>
              <a:t>2026/3/19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298831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314ED-94C6-4950-942A-2062FE538EF6}" type="datetimeFigureOut">
              <a:rPr kumimoji="1" lang="ja-JP" altLang="en-US" smtClean="0"/>
              <a:t>2026/3/19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3073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83584" y="457200"/>
            <a:ext cx="3669064" cy="1600200"/>
          </a:xfrm>
        </p:spPr>
        <p:txBody>
          <a:bodyPr anchor="b"/>
          <a:lstStyle>
            <a:lvl1pPr>
              <a:defRPr sz="2986"/>
            </a:lvl1pPr>
          </a:lstStyle>
          <a:p>
            <a:r>
              <a:rPr lang="ja-JP" altLang="en-US"/>
              <a:t>マスター タイトルの書式設定</a:t>
            </a:r>
            <a:endParaRPr lang="en-US" dirty="0"/>
          </a:p>
        </p:txBody>
      </p:sp>
      <p:sp>
        <p:nvSpPr>
          <p:cNvPr id="3" name="Content Placeholder 2"/>
          <p:cNvSpPr>
            <a:spLocks noGrp="1"/>
          </p:cNvSpPr>
          <p:nvPr>
            <p:ph idx="1"/>
          </p:nvPr>
        </p:nvSpPr>
        <p:spPr>
          <a:xfrm>
            <a:off x="4836292" y="987426"/>
            <a:ext cx="5759113" cy="4873625"/>
          </a:xfrm>
        </p:spPr>
        <p:txBody>
          <a:bodyPr/>
          <a:lstStyle>
            <a:lvl1pPr>
              <a:defRPr sz="2986"/>
            </a:lvl1pPr>
            <a:lvl2pPr>
              <a:defRPr sz="2613"/>
            </a:lvl2pPr>
            <a:lvl3pPr>
              <a:defRPr sz="2239"/>
            </a:lvl3pPr>
            <a:lvl4pPr>
              <a:defRPr sz="1866"/>
            </a:lvl4pPr>
            <a:lvl5pPr>
              <a:defRPr sz="1866"/>
            </a:lvl5pPr>
            <a:lvl6pPr>
              <a:defRPr sz="1866"/>
            </a:lvl6pPr>
            <a:lvl7pPr>
              <a:defRPr sz="1866"/>
            </a:lvl7pPr>
            <a:lvl8pPr>
              <a:defRPr sz="1866"/>
            </a:lvl8pPr>
            <a:lvl9pPr>
              <a:defRPr sz="186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83584" y="2057400"/>
            <a:ext cx="3669064" cy="3811588"/>
          </a:xfrm>
        </p:spPr>
        <p:txBody>
          <a:bodyPr/>
          <a:lstStyle>
            <a:lvl1pPr marL="0" indent="0">
              <a:buNone/>
              <a:defRPr sz="1493"/>
            </a:lvl1pPr>
            <a:lvl2pPr marL="426613" indent="0">
              <a:buNone/>
              <a:defRPr sz="1306"/>
            </a:lvl2pPr>
            <a:lvl3pPr marL="853227" indent="0">
              <a:buNone/>
              <a:defRPr sz="1120"/>
            </a:lvl3pPr>
            <a:lvl4pPr marL="1279840" indent="0">
              <a:buNone/>
              <a:defRPr sz="933"/>
            </a:lvl4pPr>
            <a:lvl5pPr marL="1706453" indent="0">
              <a:buNone/>
              <a:defRPr sz="933"/>
            </a:lvl5pPr>
            <a:lvl6pPr marL="2133067" indent="0">
              <a:buNone/>
              <a:defRPr sz="933"/>
            </a:lvl6pPr>
            <a:lvl7pPr marL="2559680" indent="0">
              <a:buNone/>
              <a:defRPr sz="933"/>
            </a:lvl7pPr>
            <a:lvl8pPr marL="2986293" indent="0">
              <a:buNone/>
              <a:defRPr sz="933"/>
            </a:lvl8pPr>
            <a:lvl9pPr marL="3412907" indent="0">
              <a:buNone/>
              <a:defRPr sz="9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B314ED-94C6-4950-942A-2062FE538EF6}" type="datetimeFigureOut">
              <a:rPr kumimoji="1" lang="ja-JP" altLang="en-US" smtClean="0"/>
              <a:t>2026/3/19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360443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83584" y="457200"/>
            <a:ext cx="3669064" cy="1600200"/>
          </a:xfrm>
        </p:spPr>
        <p:txBody>
          <a:bodyPr anchor="b"/>
          <a:lstStyle>
            <a:lvl1pPr>
              <a:defRPr sz="298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836292" y="987426"/>
            <a:ext cx="5759113" cy="4873625"/>
          </a:xfrm>
        </p:spPr>
        <p:txBody>
          <a:bodyPr anchor="t"/>
          <a:lstStyle>
            <a:lvl1pPr marL="0" indent="0">
              <a:buNone/>
              <a:defRPr sz="2986"/>
            </a:lvl1pPr>
            <a:lvl2pPr marL="426613" indent="0">
              <a:buNone/>
              <a:defRPr sz="2613"/>
            </a:lvl2pPr>
            <a:lvl3pPr marL="853227" indent="0">
              <a:buNone/>
              <a:defRPr sz="2239"/>
            </a:lvl3pPr>
            <a:lvl4pPr marL="1279840" indent="0">
              <a:buNone/>
              <a:defRPr sz="1866"/>
            </a:lvl4pPr>
            <a:lvl5pPr marL="1706453" indent="0">
              <a:buNone/>
              <a:defRPr sz="1866"/>
            </a:lvl5pPr>
            <a:lvl6pPr marL="2133067" indent="0">
              <a:buNone/>
              <a:defRPr sz="1866"/>
            </a:lvl6pPr>
            <a:lvl7pPr marL="2559680" indent="0">
              <a:buNone/>
              <a:defRPr sz="1866"/>
            </a:lvl7pPr>
            <a:lvl8pPr marL="2986293" indent="0">
              <a:buNone/>
              <a:defRPr sz="1866"/>
            </a:lvl8pPr>
            <a:lvl9pPr marL="3412907" indent="0">
              <a:buNone/>
              <a:defRPr sz="1866"/>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83584" y="2057400"/>
            <a:ext cx="3669064" cy="3811588"/>
          </a:xfrm>
        </p:spPr>
        <p:txBody>
          <a:bodyPr/>
          <a:lstStyle>
            <a:lvl1pPr marL="0" indent="0">
              <a:buNone/>
              <a:defRPr sz="1493"/>
            </a:lvl1pPr>
            <a:lvl2pPr marL="426613" indent="0">
              <a:buNone/>
              <a:defRPr sz="1306"/>
            </a:lvl2pPr>
            <a:lvl3pPr marL="853227" indent="0">
              <a:buNone/>
              <a:defRPr sz="1120"/>
            </a:lvl3pPr>
            <a:lvl4pPr marL="1279840" indent="0">
              <a:buNone/>
              <a:defRPr sz="933"/>
            </a:lvl4pPr>
            <a:lvl5pPr marL="1706453" indent="0">
              <a:buNone/>
              <a:defRPr sz="933"/>
            </a:lvl5pPr>
            <a:lvl6pPr marL="2133067" indent="0">
              <a:buNone/>
              <a:defRPr sz="933"/>
            </a:lvl6pPr>
            <a:lvl7pPr marL="2559680" indent="0">
              <a:buNone/>
              <a:defRPr sz="933"/>
            </a:lvl7pPr>
            <a:lvl8pPr marL="2986293" indent="0">
              <a:buNone/>
              <a:defRPr sz="933"/>
            </a:lvl8pPr>
            <a:lvl9pPr marL="3412907" indent="0">
              <a:buNone/>
              <a:defRPr sz="9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B314ED-94C6-4950-942A-2062FE538EF6}" type="datetimeFigureOut">
              <a:rPr kumimoji="1" lang="ja-JP" altLang="en-US" smtClean="0"/>
              <a:t>2026/3/19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3308268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2102" y="365126"/>
            <a:ext cx="9811822"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82102" y="1825625"/>
            <a:ext cx="9811822"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82102" y="6356351"/>
            <a:ext cx="2559606" cy="365125"/>
          </a:xfrm>
          <a:prstGeom prst="rect">
            <a:avLst/>
          </a:prstGeom>
        </p:spPr>
        <p:txBody>
          <a:bodyPr vert="horz" lIns="91440" tIns="45720" rIns="91440" bIns="45720" rtlCol="0" anchor="ctr"/>
          <a:lstStyle>
            <a:lvl1pPr algn="l">
              <a:defRPr sz="1120">
                <a:solidFill>
                  <a:schemeClr val="tx1">
                    <a:tint val="75000"/>
                  </a:schemeClr>
                </a:solidFill>
              </a:defRPr>
            </a:lvl1pPr>
          </a:lstStyle>
          <a:p>
            <a:fld id="{1FB314ED-94C6-4950-942A-2062FE538EF6}" type="datetimeFigureOut">
              <a:rPr kumimoji="1" lang="ja-JP" altLang="en-US" smtClean="0"/>
              <a:t>2026/3/19</a:t>
            </a:fld>
            <a:endParaRPr kumimoji="1" lang="ja-JP" altLang="en-US"/>
          </a:p>
        </p:txBody>
      </p:sp>
      <p:sp>
        <p:nvSpPr>
          <p:cNvPr id="5" name="Footer Placeholder 4"/>
          <p:cNvSpPr>
            <a:spLocks noGrp="1"/>
          </p:cNvSpPr>
          <p:nvPr>
            <p:ph type="ftr" sz="quarter" idx="3"/>
          </p:nvPr>
        </p:nvSpPr>
        <p:spPr>
          <a:xfrm>
            <a:off x="3768309" y="6356351"/>
            <a:ext cx="3839408" cy="365125"/>
          </a:xfrm>
          <a:prstGeom prst="rect">
            <a:avLst/>
          </a:prstGeom>
        </p:spPr>
        <p:txBody>
          <a:bodyPr vert="horz" lIns="91440" tIns="45720" rIns="91440" bIns="45720" rtlCol="0" anchor="ctr"/>
          <a:lstStyle>
            <a:lvl1pPr algn="ctr">
              <a:defRPr sz="112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034317" y="6356351"/>
            <a:ext cx="2559606" cy="365125"/>
          </a:xfrm>
          <a:prstGeom prst="rect">
            <a:avLst/>
          </a:prstGeom>
        </p:spPr>
        <p:txBody>
          <a:bodyPr vert="horz" lIns="91440" tIns="45720" rIns="91440" bIns="45720" rtlCol="0" anchor="ctr"/>
          <a:lstStyle>
            <a:lvl1pPr algn="r">
              <a:defRPr sz="1120">
                <a:solidFill>
                  <a:schemeClr val="tx1">
                    <a:tint val="75000"/>
                  </a:schemeClr>
                </a:solidFill>
              </a:defRPr>
            </a:lvl1p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7739455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53227" rtl="0" eaLnBrk="1" latinLnBrk="0" hangingPunct="1">
        <a:lnSpc>
          <a:spcPct val="90000"/>
        </a:lnSpc>
        <a:spcBef>
          <a:spcPct val="0"/>
        </a:spcBef>
        <a:buNone/>
        <a:defRPr kumimoji="1" sz="4106" kern="1200">
          <a:solidFill>
            <a:schemeClr val="tx1"/>
          </a:solidFill>
          <a:latin typeface="+mj-lt"/>
          <a:ea typeface="+mj-ea"/>
          <a:cs typeface="+mj-cs"/>
        </a:defRPr>
      </a:lvl1pPr>
    </p:titleStyle>
    <p:bodyStyle>
      <a:lvl1pPr marL="213307" indent="-213307" algn="l" defTabSz="853227" rtl="0" eaLnBrk="1" latinLnBrk="0" hangingPunct="1">
        <a:lnSpc>
          <a:spcPct val="90000"/>
        </a:lnSpc>
        <a:spcBef>
          <a:spcPts val="933"/>
        </a:spcBef>
        <a:buFont typeface="Arial" panose="020B0604020202020204" pitchFamily="34" charset="0"/>
        <a:buChar char="•"/>
        <a:defRPr kumimoji="1" sz="2613" kern="1200">
          <a:solidFill>
            <a:schemeClr val="tx1"/>
          </a:solidFill>
          <a:latin typeface="+mn-lt"/>
          <a:ea typeface="+mn-ea"/>
          <a:cs typeface="+mn-cs"/>
        </a:defRPr>
      </a:lvl1pPr>
      <a:lvl2pPr marL="639920" indent="-213307" algn="l" defTabSz="853227" rtl="0" eaLnBrk="1" latinLnBrk="0" hangingPunct="1">
        <a:lnSpc>
          <a:spcPct val="90000"/>
        </a:lnSpc>
        <a:spcBef>
          <a:spcPts val="467"/>
        </a:spcBef>
        <a:buFont typeface="Arial" panose="020B0604020202020204" pitchFamily="34" charset="0"/>
        <a:buChar char="•"/>
        <a:defRPr kumimoji="1" sz="2239" kern="1200">
          <a:solidFill>
            <a:schemeClr val="tx1"/>
          </a:solidFill>
          <a:latin typeface="+mn-lt"/>
          <a:ea typeface="+mn-ea"/>
          <a:cs typeface="+mn-cs"/>
        </a:defRPr>
      </a:lvl2pPr>
      <a:lvl3pPr marL="1066533" indent="-213307" algn="l" defTabSz="853227" rtl="0" eaLnBrk="1" latinLnBrk="0" hangingPunct="1">
        <a:lnSpc>
          <a:spcPct val="90000"/>
        </a:lnSpc>
        <a:spcBef>
          <a:spcPts val="467"/>
        </a:spcBef>
        <a:buFont typeface="Arial" panose="020B0604020202020204" pitchFamily="34" charset="0"/>
        <a:buChar char="•"/>
        <a:defRPr kumimoji="1" sz="1866" kern="1200">
          <a:solidFill>
            <a:schemeClr val="tx1"/>
          </a:solidFill>
          <a:latin typeface="+mn-lt"/>
          <a:ea typeface="+mn-ea"/>
          <a:cs typeface="+mn-cs"/>
        </a:defRPr>
      </a:lvl3pPr>
      <a:lvl4pPr marL="1493147" indent="-213307" algn="l" defTabSz="853227" rtl="0" eaLnBrk="1" latinLnBrk="0" hangingPunct="1">
        <a:lnSpc>
          <a:spcPct val="90000"/>
        </a:lnSpc>
        <a:spcBef>
          <a:spcPts val="467"/>
        </a:spcBef>
        <a:buFont typeface="Arial" panose="020B0604020202020204" pitchFamily="34" charset="0"/>
        <a:buChar char="•"/>
        <a:defRPr kumimoji="1" sz="1680" kern="1200">
          <a:solidFill>
            <a:schemeClr val="tx1"/>
          </a:solidFill>
          <a:latin typeface="+mn-lt"/>
          <a:ea typeface="+mn-ea"/>
          <a:cs typeface="+mn-cs"/>
        </a:defRPr>
      </a:lvl4pPr>
      <a:lvl5pPr marL="1919760" indent="-213307" algn="l" defTabSz="853227" rtl="0" eaLnBrk="1" latinLnBrk="0" hangingPunct="1">
        <a:lnSpc>
          <a:spcPct val="90000"/>
        </a:lnSpc>
        <a:spcBef>
          <a:spcPts val="467"/>
        </a:spcBef>
        <a:buFont typeface="Arial" panose="020B0604020202020204" pitchFamily="34" charset="0"/>
        <a:buChar char="•"/>
        <a:defRPr kumimoji="1" sz="1680" kern="1200">
          <a:solidFill>
            <a:schemeClr val="tx1"/>
          </a:solidFill>
          <a:latin typeface="+mn-lt"/>
          <a:ea typeface="+mn-ea"/>
          <a:cs typeface="+mn-cs"/>
        </a:defRPr>
      </a:lvl5pPr>
      <a:lvl6pPr marL="2346373" indent="-213307" algn="l" defTabSz="853227" rtl="0" eaLnBrk="1" latinLnBrk="0" hangingPunct="1">
        <a:lnSpc>
          <a:spcPct val="90000"/>
        </a:lnSpc>
        <a:spcBef>
          <a:spcPts val="467"/>
        </a:spcBef>
        <a:buFont typeface="Arial" panose="020B0604020202020204" pitchFamily="34" charset="0"/>
        <a:buChar char="•"/>
        <a:defRPr kumimoji="1" sz="1680" kern="1200">
          <a:solidFill>
            <a:schemeClr val="tx1"/>
          </a:solidFill>
          <a:latin typeface="+mn-lt"/>
          <a:ea typeface="+mn-ea"/>
          <a:cs typeface="+mn-cs"/>
        </a:defRPr>
      </a:lvl6pPr>
      <a:lvl7pPr marL="2772987" indent="-213307" algn="l" defTabSz="853227" rtl="0" eaLnBrk="1" latinLnBrk="0" hangingPunct="1">
        <a:lnSpc>
          <a:spcPct val="90000"/>
        </a:lnSpc>
        <a:spcBef>
          <a:spcPts val="467"/>
        </a:spcBef>
        <a:buFont typeface="Arial" panose="020B0604020202020204" pitchFamily="34" charset="0"/>
        <a:buChar char="•"/>
        <a:defRPr kumimoji="1" sz="1680" kern="1200">
          <a:solidFill>
            <a:schemeClr val="tx1"/>
          </a:solidFill>
          <a:latin typeface="+mn-lt"/>
          <a:ea typeface="+mn-ea"/>
          <a:cs typeface="+mn-cs"/>
        </a:defRPr>
      </a:lvl7pPr>
      <a:lvl8pPr marL="3199600" indent="-213307" algn="l" defTabSz="853227" rtl="0" eaLnBrk="1" latinLnBrk="0" hangingPunct="1">
        <a:lnSpc>
          <a:spcPct val="90000"/>
        </a:lnSpc>
        <a:spcBef>
          <a:spcPts val="467"/>
        </a:spcBef>
        <a:buFont typeface="Arial" panose="020B0604020202020204" pitchFamily="34" charset="0"/>
        <a:buChar char="•"/>
        <a:defRPr kumimoji="1" sz="1680" kern="1200">
          <a:solidFill>
            <a:schemeClr val="tx1"/>
          </a:solidFill>
          <a:latin typeface="+mn-lt"/>
          <a:ea typeface="+mn-ea"/>
          <a:cs typeface="+mn-cs"/>
        </a:defRPr>
      </a:lvl8pPr>
      <a:lvl9pPr marL="3626213" indent="-213307" algn="l" defTabSz="853227" rtl="0" eaLnBrk="1" latinLnBrk="0" hangingPunct="1">
        <a:lnSpc>
          <a:spcPct val="90000"/>
        </a:lnSpc>
        <a:spcBef>
          <a:spcPts val="467"/>
        </a:spcBef>
        <a:buFont typeface="Arial" panose="020B0604020202020204" pitchFamily="34" charset="0"/>
        <a:buChar char="•"/>
        <a:defRPr kumimoji="1" sz="1680" kern="1200">
          <a:solidFill>
            <a:schemeClr val="tx1"/>
          </a:solidFill>
          <a:latin typeface="+mn-lt"/>
          <a:ea typeface="+mn-ea"/>
          <a:cs typeface="+mn-cs"/>
        </a:defRPr>
      </a:lvl9pPr>
    </p:bodyStyle>
    <p:otherStyle>
      <a:defPPr>
        <a:defRPr lang="en-US"/>
      </a:defPPr>
      <a:lvl1pPr marL="0" algn="l" defTabSz="853227" rtl="0" eaLnBrk="1" latinLnBrk="0" hangingPunct="1">
        <a:defRPr kumimoji="1" sz="1680" kern="1200">
          <a:solidFill>
            <a:schemeClr val="tx1"/>
          </a:solidFill>
          <a:latin typeface="+mn-lt"/>
          <a:ea typeface="+mn-ea"/>
          <a:cs typeface="+mn-cs"/>
        </a:defRPr>
      </a:lvl1pPr>
      <a:lvl2pPr marL="426613" algn="l" defTabSz="853227" rtl="0" eaLnBrk="1" latinLnBrk="0" hangingPunct="1">
        <a:defRPr kumimoji="1" sz="1680" kern="1200">
          <a:solidFill>
            <a:schemeClr val="tx1"/>
          </a:solidFill>
          <a:latin typeface="+mn-lt"/>
          <a:ea typeface="+mn-ea"/>
          <a:cs typeface="+mn-cs"/>
        </a:defRPr>
      </a:lvl2pPr>
      <a:lvl3pPr marL="853227" algn="l" defTabSz="853227" rtl="0" eaLnBrk="1" latinLnBrk="0" hangingPunct="1">
        <a:defRPr kumimoji="1" sz="1680" kern="1200">
          <a:solidFill>
            <a:schemeClr val="tx1"/>
          </a:solidFill>
          <a:latin typeface="+mn-lt"/>
          <a:ea typeface="+mn-ea"/>
          <a:cs typeface="+mn-cs"/>
        </a:defRPr>
      </a:lvl3pPr>
      <a:lvl4pPr marL="1279840" algn="l" defTabSz="853227" rtl="0" eaLnBrk="1" latinLnBrk="0" hangingPunct="1">
        <a:defRPr kumimoji="1" sz="1680" kern="1200">
          <a:solidFill>
            <a:schemeClr val="tx1"/>
          </a:solidFill>
          <a:latin typeface="+mn-lt"/>
          <a:ea typeface="+mn-ea"/>
          <a:cs typeface="+mn-cs"/>
        </a:defRPr>
      </a:lvl4pPr>
      <a:lvl5pPr marL="1706453" algn="l" defTabSz="853227" rtl="0" eaLnBrk="1" latinLnBrk="0" hangingPunct="1">
        <a:defRPr kumimoji="1" sz="1680" kern="1200">
          <a:solidFill>
            <a:schemeClr val="tx1"/>
          </a:solidFill>
          <a:latin typeface="+mn-lt"/>
          <a:ea typeface="+mn-ea"/>
          <a:cs typeface="+mn-cs"/>
        </a:defRPr>
      </a:lvl5pPr>
      <a:lvl6pPr marL="2133067" algn="l" defTabSz="853227" rtl="0" eaLnBrk="1" latinLnBrk="0" hangingPunct="1">
        <a:defRPr kumimoji="1" sz="1680" kern="1200">
          <a:solidFill>
            <a:schemeClr val="tx1"/>
          </a:solidFill>
          <a:latin typeface="+mn-lt"/>
          <a:ea typeface="+mn-ea"/>
          <a:cs typeface="+mn-cs"/>
        </a:defRPr>
      </a:lvl6pPr>
      <a:lvl7pPr marL="2559680" algn="l" defTabSz="853227" rtl="0" eaLnBrk="1" latinLnBrk="0" hangingPunct="1">
        <a:defRPr kumimoji="1" sz="1680" kern="1200">
          <a:solidFill>
            <a:schemeClr val="tx1"/>
          </a:solidFill>
          <a:latin typeface="+mn-lt"/>
          <a:ea typeface="+mn-ea"/>
          <a:cs typeface="+mn-cs"/>
        </a:defRPr>
      </a:lvl7pPr>
      <a:lvl8pPr marL="2986293" algn="l" defTabSz="853227" rtl="0" eaLnBrk="1" latinLnBrk="0" hangingPunct="1">
        <a:defRPr kumimoji="1" sz="1680" kern="1200">
          <a:solidFill>
            <a:schemeClr val="tx1"/>
          </a:solidFill>
          <a:latin typeface="+mn-lt"/>
          <a:ea typeface="+mn-ea"/>
          <a:cs typeface="+mn-cs"/>
        </a:defRPr>
      </a:lvl8pPr>
      <a:lvl9pPr marL="3412907" algn="l" defTabSz="853227" rtl="0" eaLnBrk="1" latinLnBrk="0" hangingPunct="1">
        <a:defRPr kumimoji="1" sz="16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2102" y="365126"/>
            <a:ext cx="9811822"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82102" y="1825625"/>
            <a:ext cx="9811822"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82102" y="6356351"/>
            <a:ext cx="2559606" cy="365125"/>
          </a:xfrm>
          <a:prstGeom prst="rect">
            <a:avLst/>
          </a:prstGeom>
        </p:spPr>
        <p:txBody>
          <a:bodyPr vert="horz" lIns="91440" tIns="45720" rIns="91440" bIns="45720" rtlCol="0" anchor="ctr"/>
          <a:lstStyle>
            <a:lvl1pPr algn="l">
              <a:defRPr sz="1120">
                <a:solidFill>
                  <a:schemeClr val="tx1">
                    <a:tint val="75000"/>
                  </a:schemeClr>
                </a:solidFill>
              </a:defRPr>
            </a:lvl1pPr>
          </a:lstStyle>
          <a:p>
            <a:fld id="{C18E9B56-FDB6-4765-B66E-F66C73CD8D11}" type="datetime1">
              <a:rPr kumimoji="1" lang="ja-JP" altLang="en-US" smtClean="0"/>
              <a:t>2026/3/19</a:t>
            </a:fld>
            <a:endParaRPr kumimoji="1" lang="ja-JP" altLang="en-US"/>
          </a:p>
        </p:txBody>
      </p:sp>
      <p:sp>
        <p:nvSpPr>
          <p:cNvPr id="5" name="Footer Placeholder 4"/>
          <p:cNvSpPr>
            <a:spLocks noGrp="1"/>
          </p:cNvSpPr>
          <p:nvPr>
            <p:ph type="ftr" sz="quarter" idx="3"/>
          </p:nvPr>
        </p:nvSpPr>
        <p:spPr>
          <a:xfrm>
            <a:off x="3768309" y="6356351"/>
            <a:ext cx="3839408" cy="365125"/>
          </a:xfrm>
          <a:prstGeom prst="rect">
            <a:avLst/>
          </a:prstGeom>
        </p:spPr>
        <p:txBody>
          <a:bodyPr vert="horz" lIns="91440" tIns="45720" rIns="91440" bIns="45720" rtlCol="0" anchor="ctr"/>
          <a:lstStyle>
            <a:lvl1pPr algn="ctr">
              <a:defRPr sz="112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034317" y="6356351"/>
            <a:ext cx="2559606" cy="365125"/>
          </a:xfrm>
          <a:prstGeom prst="rect">
            <a:avLst/>
          </a:prstGeom>
        </p:spPr>
        <p:txBody>
          <a:bodyPr vert="horz" lIns="91440" tIns="45720" rIns="91440" bIns="45720" rtlCol="0" anchor="ctr"/>
          <a:lstStyle>
            <a:lvl1pPr algn="r">
              <a:defRPr sz="1120">
                <a:solidFill>
                  <a:schemeClr val="tx1">
                    <a:tint val="75000"/>
                  </a:schemeClr>
                </a:solidFill>
              </a:defRPr>
            </a:lvl1pPr>
          </a:lstStyle>
          <a:p>
            <a:fld id="{8DA83ACC-79BE-40C7-A1EF-E2DCDB497777}" type="slidenum">
              <a:rPr kumimoji="1" lang="ja-JP" altLang="en-US" smtClean="0"/>
              <a:t>‹#›</a:t>
            </a:fld>
            <a:endParaRPr kumimoji="1" lang="ja-JP" altLang="en-US"/>
          </a:p>
        </p:txBody>
      </p:sp>
    </p:spTree>
    <p:extLst>
      <p:ext uri="{BB962C8B-B14F-4D97-AF65-F5344CB8AC3E}">
        <p14:creationId xmlns:p14="http://schemas.microsoft.com/office/powerpoint/2010/main" val="525968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853227" rtl="0" eaLnBrk="1" latinLnBrk="0" hangingPunct="1">
        <a:lnSpc>
          <a:spcPct val="90000"/>
        </a:lnSpc>
        <a:spcBef>
          <a:spcPct val="0"/>
        </a:spcBef>
        <a:buNone/>
        <a:defRPr kumimoji="1" sz="4106" kern="1200">
          <a:solidFill>
            <a:schemeClr val="tx1"/>
          </a:solidFill>
          <a:latin typeface="+mj-lt"/>
          <a:ea typeface="+mj-ea"/>
          <a:cs typeface="+mj-cs"/>
        </a:defRPr>
      </a:lvl1pPr>
    </p:titleStyle>
    <p:bodyStyle>
      <a:lvl1pPr marL="213307" indent="-213307" algn="l" defTabSz="853227" rtl="0" eaLnBrk="1" latinLnBrk="0" hangingPunct="1">
        <a:lnSpc>
          <a:spcPct val="90000"/>
        </a:lnSpc>
        <a:spcBef>
          <a:spcPts val="933"/>
        </a:spcBef>
        <a:buFont typeface="Arial" panose="020B0604020202020204" pitchFamily="34" charset="0"/>
        <a:buChar char="•"/>
        <a:defRPr kumimoji="1" sz="2613" kern="1200">
          <a:solidFill>
            <a:schemeClr val="tx1"/>
          </a:solidFill>
          <a:latin typeface="+mn-lt"/>
          <a:ea typeface="+mn-ea"/>
          <a:cs typeface="+mn-cs"/>
        </a:defRPr>
      </a:lvl1pPr>
      <a:lvl2pPr marL="639920" indent="-213307" algn="l" defTabSz="853227" rtl="0" eaLnBrk="1" latinLnBrk="0" hangingPunct="1">
        <a:lnSpc>
          <a:spcPct val="90000"/>
        </a:lnSpc>
        <a:spcBef>
          <a:spcPts val="467"/>
        </a:spcBef>
        <a:buFont typeface="Arial" panose="020B0604020202020204" pitchFamily="34" charset="0"/>
        <a:buChar char="•"/>
        <a:defRPr kumimoji="1" sz="2239" kern="1200">
          <a:solidFill>
            <a:schemeClr val="tx1"/>
          </a:solidFill>
          <a:latin typeface="+mn-lt"/>
          <a:ea typeface="+mn-ea"/>
          <a:cs typeface="+mn-cs"/>
        </a:defRPr>
      </a:lvl2pPr>
      <a:lvl3pPr marL="1066533" indent="-213307" algn="l" defTabSz="853227" rtl="0" eaLnBrk="1" latinLnBrk="0" hangingPunct="1">
        <a:lnSpc>
          <a:spcPct val="90000"/>
        </a:lnSpc>
        <a:spcBef>
          <a:spcPts val="467"/>
        </a:spcBef>
        <a:buFont typeface="Arial" panose="020B0604020202020204" pitchFamily="34" charset="0"/>
        <a:buChar char="•"/>
        <a:defRPr kumimoji="1" sz="1866" kern="1200">
          <a:solidFill>
            <a:schemeClr val="tx1"/>
          </a:solidFill>
          <a:latin typeface="+mn-lt"/>
          <a:ea typeface="+mn-ea"/>
          <a:cs typeface="+mn-cs"/>
        </a:defRPr>
      </a:lvl3pPr>
      <a:lvl4pPr marL="1493147" indent="-213307" algn="l" defTabSz="853227" rtl="0" eaLnBrk="1" latinLnBrk="0" hangingPunct="1">
        <a:lnSpc>
          <a:spcPct val="90000"/>
        </a:lnSpc>
        <a:spcBef>
          <a:spcPts val="467"/>
        </a:spcBef>
        <a:buFont typeface="Arial" panose="020B0604020202020204" pitchFamily="34" charset="0"/>
        <a:buChar char="•"/>
        <a:defRPr kumimoji="1" sz="1680" kern="1200">
          <a:solidFill>
            <a:schemeClr val="tx1"/>
          </a:solidFill>
          <a:latin typeface="+mn-lt"/>
          <a:ea typeface="+mn-ea"/>
          <a:cs typeface="+mn-cs"/>
        </a:defRPr>
      </a:lvl4pPr>
      <a:lvl5pPr marL="1919760" indent="-213307" algn="l" defTabSz="853227" rtl="0" eaLnBrk="1" latinLnBrk="0" hangingPunct="1">
        <a:lnSpc>
          <a:spcPct val="90000"/>
        </a:lnSpc>
        <a:spcBef>
          <a:spcPts val="467"/>
        </a:spcBef>
        <a:buFont typeface="Arial" panose="020B0604020202020204" pitchFamily="34" charset="0"/>
        <a:buChar char="•"/>
        <a:defRPr kumimoji="1" sz="1680" kern="1200">
          <a:solidFill>
            <a:schemeClr val="tx1"/>
          </a:solidFill>
          <a:latin typeface="+mn-lt"/>
          <a:ea typeface="+mn-ea"/>
          <a:cs typeface="+mn-cs"/>
        </a:defRPr>
      </a:lvl5pPr>
      <a:lvl6pPr marL="2346373" indent="-213307" algn="l" defTabSz="853227" rtl="0" eaLnBrk="1" latinLnBrk="0" hangingPunct="1">
        <a:lnSpc>
          <a:spcPct val="90000"/>
        </a:lnSpc>
        <a:spcBef>
          <a:spcPts val="467"/>
        </a:spcBef>
        <a:buFont typeface="Arial" panose="020B0604020202020204" pitchFamily="34" charset="0"/>
        <a:buChar char="•"/>
        <a:defRPr kumimoji="1" sz="1680" kern="1200">
          <a:solidFill>
            <a:schemeClr val="tx1"/>
          </a:solidFill>
          <a:latin typeface="+mn-lt"/>
          <a:ea typeface="+mn-ea"/>
          <a:cs typeface="+mn-cs"/>
        </a:defRPr>
      </a:lvl6pPr>
      <a:lvl7pPr marL="2772987" indent="-213307" algn="l" defTabSz="853227" rtl="0" eaLnBrk="1" latinLnBrk="0" hangingPunct="1">
        <a:lnSpc>
          <a:spcPct val="90000"/>
        </a:lnSpc>
        <a:spcBef>
          <a:spcPts val="467"/>
        </a:spcBef>
        <a:buFont typeface="Arial" panose="020B0604020202020204" pitchFamily="34" charset="0"/>
        <a:buChar char="•"/>
        <a:defRPr kumimoji="1" sz="1680" kern="1200">
          <a:solidFill>
            <a:schemeClr val="tx1"/>
          </a:solidFill>
          <a:latin typeface="+mn-lt"/>
          <a:ea typeface="+mn-ea"/>
          <a:cs typeface="+mn-cs"/>
        </a:defRPr>
      </a:lvl7pPr>
      <a:lvl8pPr marL="3199600" indent="-213307" algn="l" defTabSz="853227" rtl="0" eaLnBrk="1" latinLnBrk="0" hangingPunct="1">
        <a:lnSpc>
          <a:spcPct val="90000"/>
        </a:lnSpc>
        <a:spcBef>
          <a:spcPts val="467"/>
        </a:spcBef>
        <a:buFont typeface="Arial" panose="020B0604020202020204" pitchFamily="34" charset="0"/>
        <a:buChar char="•"/>
        <a:defRPr kumimoji="1" sz="1680" kern="1200">
          <a:solidFill>
            <a:schemeClr val="tx1"/>
          </a:solidFill>
          <a:latin typeface="+mn-lt"/>
          <a:ea typeface="+mn-ea"/>
          <a:cs typeface="+mn-cs"/>
        </a:defRPr>
      </a:lvl8pPr>
      <a:lvl9pPr marL="3626213" indent="-213307" algn="l" defTabSz="853227" rtl="0" eaLnBrk="1" latinLnBrk="0" hangingPunct="1">
        <a:lnSpc>
          <a:spcPct val="90000"/>
        </a:lnSpc>
        <a:spcBef>
          <a:spcPts val="467"/>
        </a:spcBef>
        <a:buFont typeface="Arial" panose="020B0604020202020204" pitchFamily="34" charset="0"/>
        <a:buChar char="•"/>
        <a:defRPr kumimoji="1" sz="1680" kern="1200">
          <a:solidFill>
            <a:schemeClr val="tx1"/>
          </a:solidFill>
          <a:latin typeface="+mn-lt"/>
          <a:ea typeface="+mn-ea"/>
          <a:cs typeface="+mn-cs"/>
        </a:defRPr>
      </a:lvl9pPr>
    </p:bodyStyle>
    <p:otherStyle>
      <a:defPPr>
        <a:defRPr lang="en-US"/>
      </a:defPPr>
      <a:lvl1pPr marL="0" algn="l" defTabSz="853227" rtl="0" eaLnBrk="1" latinLnBrk="0" hangingPunct="1">
        <a:defRPr kumimoji="1" sz="1680" kern="1200">
          <a:solidFill>
            <a:schemeClr val="tx1"/>
          </a:solidFill>
          <a:latin typeface="+mn-lt"/>
          <a:ea typeface="+mn-ea"/>
          <a:cs typeface="+mn-cs"/>
        </a:defRPr>
      </a:lvl1pPr>
      <a:lvl2pPr marL="426613" algn="l" defTabSz="853227" rtl="0" eaLnBrk="1" latinLnBrk="0" hangingPunct="1">
        <a:defRPr kumimoji="1" sz="1680" kern="1200">
          <a:solidFill>
            <a:schemeClr val="tx1"/>
          </a:solidFill>
          <a:latin typeface="+mn-lt"/>
          <a:ea typeface="+mn-ea"/>
          <a:cs typeface="+mn-cs"/>
        </a:defRPr>
      </a:lvl2pPr>
      <a:lvl3pPr marL="853227" algn="l" defTabSz="853227" rtl="0" eaLnBrk="1" latinLnBrk="0" hangingPunct="1">
        <a:defRPr kumimoji="1" sz="1680" kern="1200">
          <a:solidFill>
            <a:schemeClr val="tx1"/>
          </a:solidFill>
          <a:latin typeface="+mn-lt"/>
          <a:ea typeface="+mn-ea"/>
          <a:cs typeface="+mn-cs"/>
        </a:defRPr>
      </a:lvl3pPr>
      <a:lvl4pPr marL="1279840" algn="l" defTabSz="853227" rtl="0" eaLnBrk="1" latinLnBrk="0" hangingPunct="1">
        <a:defRPr kumimoji="1" sz="1680" kern="1200">
          <a:solidFill>
            <a:schemeClr val="tx1"/>
          </a:solidFill>
          <a:latin typeface="+mn-lt"/>
          <a:ea typeface="+mn-ea"/>
          <a:cs typeface="+mn-cs"/>
        </a:defRPr>
      </a:lvl4pPr>
      <a:lvl5pPr marL="1706453" algn="l" defTabSz="853227" rtl="0" eaLnBrk="1" latinLnBrk="0" hangingPunct="1">
        <a:defRPr kumimoji="1" sz="1680" kern="1200">
          <a:solidFill>
            <a:schemeClr val="tx1"/>
          </a:solidFill>
          <a:latin typeface="+mn-lt"/>
          <a:ea typeface="+mn-ea"/>
          <a:cs typeface="+mn-cs"/>
        </a:defRPr>
      </a:lvl5pPr>
      <a:lvl6pPr marL="2133067" algn="l" defTabSz="853227" rtl="0" eaLnBrk="1" latinLnBrk="0" hangingPunct="1">
        <a:defRPr kumimoji="1" sz="1680" kern="1200">
          <a:solidFill>
            <a:schemeClr val="tx1"/>
          </a:solidFill>
          <a:latin typeface="+mn-lt"/>
          <a:ea typeface="+mn-ea"/>
          <a:cs typeface="+mn-cs"/>
        </a:defRPr>
      </a:lvl6pPr>
      <a:lvl7pPr marL="2559680" algn="l" defTabSz="853227" rtl="0" eaLnBrk="1" latinLnBrk="0" hangingPunct="1">
        <a:defRPr kumimoji="1" sz="1680" kern="1200">
          <a:solidFill>
            <a:schemeClr val="tx1"/>
          </a:solidFill>
          <a:latin typeface="+mn-lt"/>
          <a:ea typeface="+mn-ea"/>
          <a:cs typeface="+mn-cs"/>
        </a:defRPr>
      </a:lvl7pPr>
      <a:lvl8pPr marL="2986293" algn="l" defTabSz="853227" rtl="0" eaLnBrk="1" latinLnBrk="0" hangingPunct="1">
        <a:defRPr kumimoji="1" sz="1680" kern="1200">
          <a:solidFill>
            <a:schemeClr val="tx1"/>
          </a:solidFill>
          <a:latin typeface="+mn-lt"/>
          <a:ea typeface="+mn-ea"/>
          <a:cs typeface="+mn-cs"/>
        </a:defRPr>
      </a:lvl8pPr>
      <a:lvl9pPr marL="3412907" algn="l" defTabSz="853227" rtl="0" eaLnBrk="1" latinLnBrk="0" hangingPunct="1">
        <a:defRPr kumimoji="1"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27.jpg"/><Relationship Id="rId1" Type="http://schemas.openxmlformats.org/officeDocument/2006/relationships/slideLayout" Target="../slideLayouts/slideLayout13.xml"/><Relationship Id="rId6" Type="http://schemas.openxmlformats.org/officeDocument/2006/relationships/image" Target="../media/image31.png"/><Relationship Id="rId11" Type="http://schemas.openxmlformats.org/officeDocument/2006/relationships/image" Target="../media/image5.png"/><Relationship Id="rId5" Type="http://schemas.openxmlformats.org/officeDocument/2006/relationships/image" Target="../media/image30.png"/><Relationship Id="rId10" Type="http://schemas.openxmlformats.org/officeDocument/2006/relationships/image" Target="../media/image2.png"/><Relationship Id="rId4" Type="http://schemas.openxmlformats.org/officeDocument/2006/relationships/image" Target="../media/image29.jpg"/><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3000"/>
          </a:stretch>
        </a:blip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E426792-4AA6-E164-DE01-76C128A764F4}"/>
              </a:ext>
            </a:extLst>
          </p:cNvPr>
          <p:cNvSpPr txBox="1"/>
          <p:nvPr/>
        </p:nvSpPr>
        <p:spPr>
          <a:xfrm>
            <a:off x="5349458" y="89625"/>
            <a:ext cx="677108" cy="6887497"/>
          </a:xfrm>
          <a:prstGeom prst="rect">
            <a:avLst/>
          </a:prstGeom>
          <a:noFill/>
        </p:spPr>
        <p:txBody>
          <a:bodyPr vert="eaVert" wrap="square" rtlCol="0">
            <a:spAutoFit/>
          </a:bodyPr>
          <a:lstStyle/>
          <a:p>
            <a:pPr algn="ctr"/>
            <a:r>
              <a:rPr kumimoji="1" lang="ja-JP" altLang="en-US" sz="3200" dirty="0">
                <a:latin typeface="ＭＳ Ｐゴシック" panose="020B0600070205080204" pitchFamily="50" charset="-128"/>
                <a:ea typeface="ＭＳ Ｐゴシック" panose="020B0600070205080204" pitchFamily="50" charset="-128"/>
              </a:rPr>
              <a:t>お客様の真のパートナーでありたい</a:t>
            </a:r>
            <a:endParaRPr kumimoji="1" lang="en-US" altLang="ja-JP" sz="3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4836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63F18-4478-0CEF-DFE7-A691FD48574C}"/>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714CFAE4-CE98-3A52-EF82-F5AA50339706}"/>
              </a:ext>
            </a:extLst>
          </p:cNvPr>
          <p:cNvSpPr/>
          <p:nvPr/>
        </p:nvSpPr>
        <p:spPr>
          <a:xfrm>
            <a:off x="3929841" y="2961280"/>
            <a:ext cx="333759" cy="15649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輸出可否の確認</a:t>
            </a:r>
          </a:p>
        </p:txBody>
      </p:sp>
      <p:sp>
        <p:nvSpPr>
          <p:cNvPr id="9" name="正方形/長方形 8">
            <a:extLst>
              <a:ext uri="{FF2B5EF4-FFF2-40B4-BE49-F238E27FC236}">
                <a16:creationId xmlns:a16="http://schemas.microsoft.com/office/drawing/2014/main" id="{AE61307C-7C2D-5F21-260A-4B97DB321520}"/>
              </a:ext>
            </a:extLst>
          </p:cNvPr>
          <p:cNvSpPr/>
          <p:nvPr/>
        </p:nvSpPr>
        <p:spPr>
          <a:xfrm>
            <a:off x="4746025" y="2946543"/>
            <a:ext cx="333759" cy="15649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許認可の取得</a:t>
            </a:r>
          </a:p>
        </p:txBody>
      </p:sp>
      <p:sp>
        <p:nvSpPr>
          <p:cNvPr id="10" name="正方形/長方形 9">
            <a:extLst>
              <a:ext uri="{FF2B5EF4-FFF2-40B4-BE49-F238E27FC236}">
                <a16:creationId xmlns:a16="http://schemas.microsoft.com/office/drawing/2014/main" id="{C0C97D9E-4A9D-32D3-8899-DDEC3765F3B4}"/>
              </a:ext>
            </a:extLst>
          </p:cNvPr>
          <p:cNvSpPr/>
          <p:nvPr/>
        </p:nvSpPr>
        <p:spPr>
          <a:xfrm>
            <a:off x="5447225" y="2961279"/>
            <a:ext cx="333759" cy="15649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施設</a:t>
            </a:r>
            <a:r>
              <a:rPr kumimoji="1" lang="en-US" altLang="ja-JP"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事業者所要件</a:t>
            </a:r>
          </a:p>
        </p:txBody>
      </p:sp>
      <p:sp>
        <p:nvSpPr>
          <p:cNvPr id="12" name="正方形/長方形 11">
            <a:extLst>
              <a:ext uri="{FF2B5EF4-FFF2-40B4-BE49-F238E27FC236}">
                <a16:creationId xmlns:a16="http://schemas.microsoft.com/office/drawing/2014/main" id="{6F9F0EC5-08E1-8BCA-7A71-41D184716A7C}"/>
              </a:ext>
            </a:extLst>
          </p:cNvPr>
          <p:cNvSpPr/>
          <p:nvPr/>
        </p:nvSpPr>
        <p:spPr>
          <a:xfrm>
            <a:off x="6078012" y="2962606"/>
            <a:ext cx="333759" cy="15649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製品適合性確認</a:t>
            </a:r>
          </a:p>
        </p:txBody>
      </p:sp>
      <p:sp>
        <p:nvSpPr>
          <p:cNvPr id="13" name="正方形/長方形 12">
            <a:extLst>
              <a:ext uri="{FF2B5EF4-FFF2-40B4-BE49-F238E27FC236}">
                <a16:creationId xmlns:a16="http://schemas.microsoft.com/office/drawing/2014/main" id="{002C3CFE-3B7D-44E2-5D4C-B34C2790203C}"/>
              </a:ext>
            </a:extLst>
          </p:cNvPr>
          <p:cNvSpPr/>
          <p:nvPr/>
        </p:nvSpPr>
        <p:spPr>
          <a:xfrm>
            <a:off x="6776664" y="2946543"/>
            <a:ext cx="333759" cy="15649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初回必要書類の確認</a:t>
            </a:r>
          </a:p>
        </p:txBody>
      </p:sp>
      <p:sp>
        <p:nvSpPr>
          <p:cNvPr id="14" name="正方形/長方形 13">
            <a:extLst>
              <a:ext uri="{FF2B5EF4-FFF2-40B4-BE49-F238E27FC236}">
                <a16:creationId xmlns:a16="http://schemas.microsoft.com/office/drawing/2014/main" id="{2AE807F9-41D8-87CE-B2DB-A40386A1C510}"/>
              </a:ext>
            </a:extLst>
          </p:cNvPr>
          <p:cNvSpPr/>
          <p:nvPr/>
        </p:nvSpPr>
        <p:spPr>
          <a:xfrm>
            <a:off x="7402541" y="2933861"/>
            <a:ext cx="333759" cy="15649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初回通関手続き支援</a:t>
            </a:r>
          </a:p>
        </p:txBody>
      </p:sp>
      <p:sp>
        <p:nvSpPr>
          <p:cNvPr id="3" name="スライド番号プレースホルダー 2">
            <a:extLst>
              <a:ext uri="{FF2B5EF4-FFF2-40B4-BE49-F238E27FC236}">
                <a16:creationId xmlns:a16="http://schemas.microsoft.com/office/drawing/2014/main" id="{2AB067BA-0102-E045-DBB7-9ACFA8F477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A83ACC-79BE-40C7-A1EF-E2DCDB497777}" type="slidenum">
              <a:rPr kumimoji="1" lang="ja-JP" altLang="en-US" sz="1120" b="0" i="0" u="none" strike="noStrike" kern="1200" cap="none" spc="0" normalizeH="0" baseline="0" noProof="0" smtClean="0">
                <a:ln>
                  <a:noFill/>
                </a:ln>
                <a:solidFill>
                  <a:prstClr val="black">
                    <a:tint val="75000"/>
                  </a:prstClr>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120" b="0" i="0" u="none" strike="noStrike" kern="1200" cap="none" spc="0" normalizeH="0" baseline="0" noProof="0">
              <a:ln>
                <a:noFill/>
              </a:ln>
              <a:solidFill>
                <a:prstClr val="black">
                  <a:tint val="75000"/>
                </a:prst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テキスト ボックス 14">
            <a:extLst>
              <a:ext uri="{FF2B5EF4-FFF2-40B4-BE49-F238E27FC236}">
                <a16:creationId xmlns:a16="http://schemas.microsoft.com/office/drawing/2014/main" id="{6383454E-66A5-775E-FC90-09FA0535CDF0}"/>
              </a:ext>
            </a:extLst>
          </p:cNvPr>
          <p:cNvSpPr txBox="1"/>
          <p:nvPr/>
        </p:nvSpPr>
        <p:spPr>
          <a:xfrm>
            <a:off x="208863" y="299615"/>
            <a:ext cx="8867404" cy="400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400" dirty="0"/>
              <a:t>食品輸出・輸入ワンストップ支援サービス　　</a:t>
            </a:r>
            <a:r>
              <a:rPr lang="ja-JP" altLang="en-US" sz="2400" dirty="0">
                <a:solidFill>
                  <a:srgbClr val="0070C0"/>
                </a:solidFill>
              </a:rPr>
              <a:t>　</a:t>
            </a:r>
            <a:endParaRPr lang="en-US" altLang="ja-JP" sz="2400" dirty="0">
              <a:solidFill>
                <a:srgbClr val="0070C0"/>
              </a:solidFill>
            </a:endParaRPr>
          </a:p>
        </p:txBody>
      </p:sp>
      <p:pic>
        <p:nvPicPr>
          <p:cNvPr id="6" name="図 5">
            <a:extLst>
              <a:ext uri="{FF2B5EF4-FFF2-40B4-BE49-F238E27FC236}">
                <a16:creationId xmlns:a16="http://schemas.microsoft.com/office/drawing/2014/main" id="{1AC6D664-052A-A07E-CC2C-2FB07A50427E}"/>
              </a:ext>
            </a:extLst>
          </p:cNvPr>
          <p:cNvPicPr>
            <a:picLocks noChangeAspect="1"/>
          </p:cNvPicPr>
          <p:nvPr/>
        </p:nvPicPr>
        <p:blipFill>
          <a:blip r:embed="rId2"/>
          <a:stretch>
            <a:fillRect/>
          </a:stretch>
        </p:blipFill>
        <p:spPr>
          <a:xfrm flipV="1">
            <a:off x="0" y="716521"/>
            <a:ext cx="11376025" cy="51218"/>
          </a:xfrm>
          <a:prstGeom prst="rect">
            <a:avLst/>
          </a:prstGeom>
        </p:spPr>
      </p:pic>
      <p:pic>
        <p:nvPicPr>
          <p:cNvPr id="8" name="図 7">
            <a:extLst>
              <a:ext uri="{FF2B5EF4-FFF2-40B4-BE49-F238E27FC236}">
                <a16:creationId xmlns:a16="http://schemas.microsoft.com/office/drawing/2014/main" id="{3EC79047-84A3-3096-53A9-37733CA55550}"/>
              </a:ext>
            </a:extLst>
          </p:cNvPr>
          <p:cNvPicPr>
            <a:picLocks noChangeAspect="1"/>
          </p:cNvPicPr>
          <p:nvPr/>
        </p:nvPicPr>
        <p:blipFill>
          <a:blip r:embed="rId3"/>
          <a:stretch>
            <a:fillRect/>
          </a:stretch>
        </p:blipFill>
        <p:spPr>
          <a:xfrm>
            <a:off x="9954299" y="624281"/>
            <a:ext cx="889335" cy="235698"/>
          </a:xfrm>
          <a:prstGeom prst="rect">
            <a:avLst/>
          </a:prstGeom>
        </p:spPr>
      </p:pic>
      <p:sp>
        <p:nvSpPr>
          <p:cNvPr id="16" name="Rectangle 1">
            <a:extLst>
              <a:ext uri="{FF2B5EF4-FFF2-40B4-BE49-F238E27FC236}">
                <a16:creationId xmlns:a16="http://schemas.microsoft.com/office/drawing/2014/main" id="{F87AC7C7-BC17-AEEA-865B-B332DC04B066}"/>
              </a:ext>
            </a:extLst>
          </p:cNvPr>
          <p:cNvSpPr>
            <a:spLocks noChangeArrowheads="1"/>
          </p:cNvSpPr>
          <p:nvPr/>
        </p:nvSpPr>
        <p:spPr bwMode="auto">
          <a:xfrm>
            <a:off x="931653" y="1587506"/>
            <a:ext cx="9271678" cy="4093428"/>
          </a:xfrm>
          <a:prstGeom prst="rect">
            <a:avLst/>
          </a:prstGeom>
          <a:solidFill>
            <a:schemeClr val="bg1">
              <a:lumMod val="8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buFontTx/>
              <a:buChar char="•"/>
            </a:pPr>
            <a:r>
              <a:rPr lang="ja-JP" altLang="en-US" sz="2000" b="1" dirty="0">
                <a:solidFill>
                  <a:srgbClr val="00B050"/>
                </a:solidFill>
                <a:latin typeface="ＭＳ Ｐゴシック" panose="020B0600070205080204" pitchFamily="50" charset="-128"/>
                <a:ea typeface="ＭＳ Ｐゴシック" panose="020B0600070205080204" pitchFamily="50" charset="-128"/>
                <a:cs typeface="Calibri" panose="020F0502020204030204" pitchFamily="34" charset="0"/>
              </a:rPr>
              <a:t>原料の適合性確認、表示の作成（現地用白ラベル）、</a:t>
            </a:r>
            <a:endParaRPr lang="en-US" altLang="ja-JP" sz="2000" b="1" dirty="0">
              <a:solidFill>
                <a:srgbClr val="00B050"/>
              </a:solidFill>
              <a:latin typeface="ＭＳ Ｐゴシック" panose="020B0600070205080204" pitchFamily="50" charset="-128"/>
              <a:ea typeface="ＭＳ Ｐゴシック" panose="020B0600070205080204" pitchFamily="50" charset="-128"/>
              <a:cs typeface="Calibri" panose="020F0502020204030204" pitchFamily="34" charset="0"/>
            </a:endParaRPr>
          </a:p>
          <a:p>
            <a:pPr lvl="0" defTabSz="914400" eaLnBrk="0" fontAlgn="base" hangingPunct="0">
              <a:spcBef>
                <a:spcPct val="0"/>
              </a:spcBef>
              <a:spcAft>
                <a:spcPct val="0"/>
              </a:spcAft>
            </a:pPr>
            <a:r>
              <a:rPr kumimoji="0" lang="zh-CN" altLang="ja-JP" sz="2000" b="1" i="0" u="none" strike="noStrike" cap="none" normalizeH="0" baseline="0" dirty="0">
                <a:ln>
                  <a:noFill/>
                </a:ln>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食品関連法規制および市場参入調査</a:t>
            </a:r>
            <a:endParaRPr kumimoji="0" lang="en-US" altLang="zh-CN" sz="2000" b="1" i="0" u="none" strike="noStrike" cap="none" normalizeH="0" baseline="0" dirty="0">
              <a:ln>
                <a:noFill/>
              </a:ln>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defTabSz="914400" eaLnBrk="0" fontAlgn="base" hangingPunct="0">
              <a:spcBef>
                <a:spcPct val="0"/>
              </a:spcBef>
              <a:spcAft>
                <a:spcPct val="0"/>
              </a:spcAft>
            </a:pPr>
            <a:br>
              <a:rPr kumimoji="0" lang="zh-CN" altLang="en-US" sz="2000" b="0" i="0" u="none" strike="noStrike" cap="none" normalizeH="0" baseline="0" dirty="0">
                <a:ln>
                  <a:noFill/>
                </a:ln>
                <a:solidFill>
                  <a:srgbClr val="00B050"/>
                </a:solidFill>
                <a:effectLst/>
                <a:latin typeface="ＭＳ Ｐゴシック" panose="020B0600070205080204" pitchFamily="50" charset="-128"/>
                <a:ea typeface="ＭＳ Ｐゴシック" panose="020B0600070205080204" pitchFamily="50" charset="-128"/>
                <a:cs typeface="Arial" panose="020B0604020202020204" pitchFamily="34" charset="0"/>
              </a:rPr>
            </a:b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1</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中国</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2</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）香港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3</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）マカオ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4</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）台湾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5</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韓国</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6</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ロシア</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7</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ベトナム</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8</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タイ</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9</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ミャンマー</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10</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カンボジア</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11</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インドネシア</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12</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シンガポール</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13</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マレーシア</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14</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フィリピン</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15</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ブルネイ</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16</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en-US" altLang="zh-CN"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EU</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17</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イギリス</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18</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）米国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19</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オーストラリア</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20</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ニュージーランド</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21</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アイルランド</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22</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フランス</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23</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ドイツ</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24</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スペイン</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25</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イタリア</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26</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ペルー</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27</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グアテマラ</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28</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アルゼンチン</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29</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メキシコ</a:t>
            </a:r>
            <a:endParaRPr kumimoji="0" lang="en-US" altLang="zh-CN"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ja-JP" altLang="en-US" sz="2000" b="1" dirty="0">
                <a:solidFill>
                  <a:srgbClr val="00B050"/>
                </a:solidFill>
                <a:latin typeface="ＭＳ Ｐゴシック" panose="020B0600070205080204" pitchFamily="50" charset="-128"/>
                <a:ea typeface="ＭＳ Ｐゴシック" panose="020B0600070205080204" pitchFamily="50" charset="-128"/>
                <a:cs typeface="Times New Roman" panose="02020603050405020304" pitchFamily="18" charset="0"/>
              </a:rPr>
              <a:t>原料の適合性確認、表示の作成（現地用白ラベル）</a:t>
            </a:r>
            <a:endParaRPr lang="en-US" altLang="ja-JP" sz="2000" b="1" dirty="0">
              <a:solidFill>
                <a:srgbClr val="00B05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b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1</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サウジアラビア</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2</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a:t>
            </a:r>
            <a:r>
              <a:rPr kumimoji="0" lang="en-US" altLang="zh-CN"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UAE</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3</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オマーン</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4</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バーレーン</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5</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カタール</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　　</a:t>
            </a:r>
            <a:r>
              <a:rPr kumimoji="0" lang="en-US" altLang="ja-JP"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6</a:t>
            </a:r>
            <a:r>
              <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a:t>
            </a:r>
            <a:r>
              <a:rPr kumimoji="0" lang="zh-CN"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クウェート</a:t>
            </a:r>
          </a:p>
          <a:p>
            <a:pPr marL="0" marR="0" lvl="0" indent="0" algn="l" defTabSz="914400" rtl="0" eaLnBrk="0" fontAlgn="base" latinLnBrk="0" hangingPunct="0">
              <a:lnSpc>
                <a:spcPct val="100000"/>
              </a:lnSpc>
              <a:spcBef>
                <a:spcPct val="0"/>
              </a:spcBef>
              <a:spcAft>
                <a:spcPct val="0"/>
              </a:spcAft>
              <a:buClrTx/>
              <a:buSzTx/>
              <a:tabLst/>
            </a:pPr>
            <a:endParaRPr kumimoji="0" lang="ja-JP" altLang="en-US"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68627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FBBD58-2F6C-7592-AA70-836D6E67F972}"/>
              </a:ext>
            </a:extLst>
          </p:cNvPr>
          <p:cNvSpPr>
            <a:spLocks noGrp="1"/>
          </p:cNvSpPr>
          <p:nvPr>
            <p:ph type="sldNum" sz="quarter" idx="12"/>
          </p:nvPr>
        </p:nvSpPr>
        <p:spPr/>
        <p:txBody>
          <a:bodyPr/>
          <a:lstStyle/>
          <a:p>
            <a:fld id="{8DA83ACC-79BE-40C7-A1EF-E2DCDB497777}" type="slidenum">
              <a:rPr kumimoji="1" lang="ja-JP" altLang="en-US" smtClean="0"/>
              <a:t>11</a:t>
            </a:fld>
            <a:endParaRPr kumimoji="1" lang="ja-JP" altLang="en-US"/>
          </a:p>
        </p:txBody>
      </p:sp>
      <p:pic>
        <p:nvPicPr>
          <p:cNvPr id="6" name="図 5">
            <a:extLst>
              <a:ext uri="{FF2B5EF4-FFF2-40B4-BE49-F238E27FC236}">
                <a16:creationId xmlns:a16="http://schemas.microsoft.com/office/drawing/2014/main" id="{669F7831-54B1-00C3-5C38-9A142C5B813E}"/>
              </a:ext>
            </a:extLst>
          </p:cNvPr>
          <p:cNvPicPr>
            <a:picLocks noChangeAspect="1"/>
          </p:cNvPicPr>
          <p:nvPr/>
        </p:nvPicPr>
        <p:blipFill>
          <a:blip r:embed="rId2"/>
          <a:stretch>
            <a:fillRect/>
          </a:stretch>
        </p:blipFill>
        <p:spPr>
          <a:xfrm>
            <a:off x="8864081" y="4548580"/>
            <a:ext cx="2511943" cy="2282891"/>
          </a:xfrm>
          <a:prstGeom prst="rect">
            <a:avLst/>
          </a:prstGeom>
        </p:spPr>
      </p:pic>
      <p:sp>
        <p:nvSpPr>
          <p:cNvPr id="5" name="テキスト ボックス 4">
            <a:extLst>
              <a:ext uri="{FF2B5EF4-FFF2-40B4-BE49-F238E27FC236}">
                <a16:creationId xmlns:a16="http://schemas.microsoft.com/office/drawing/2014/main" id="{ACD2A501-B926-C873-7CCF-EB431F1CBD0C}"/>
              </a:ext>
            </a:extLst>
          </p:cNvPr>
          <p:cNvSpPr txBox="1"/>
          <p:nvPr/>
        </p:nvSpPr>
        <p:spPr>
          <a:xfrm>
            <a:off x="251834" y="150642"/>
            <a:ext cx="2041055" cy="461665"/>
          </a:xfrm>
          <a:prstGeom prst="rect">
            <a:avLst/>
          </a:prstGeom>
          <a:solidFill>
            <a:schemeClr val="bg1"/>
          </a:solidFill>
          <a:ln w="28575">
            <a:noFill/>
          </a:ln>
        </p:spPr>
        <p:txBody>
          <a:bodyPr wrap="square" rtlCol="0">
            <a:spAutoFit/>
          </a:bodyPr>
          <a:lstStyle/>
          <a:p>
            <a:r>
              <a:rPr kumimoji="1" lang="ja-JP" altLang="en-US" sz="2400" dirty="0">
                <a:solidFill>
                  <a:schemeClr val="bg2">
                    <a:lumMod val="25000"/>
                  </a:schemeClr>
                </a:solidFill>
                <a:latin typeface="ＭＳ Ｐゴシック" panose="020B0600070205080204" pitchFamily="50" charset="-128"/>
                <a:ea typeface="ＭＳ Ｐゴシック" panose="020B0600070205080204" pitchFamily="50" charset="-128"/>
              </a:rPr>
              <a:t>中国編 </a:t>
            </a:r>
            <a:endParaRPr kumimoji="1" lang="en-US" altLang="ja-JP" sz="2400" dirty="0">
              <a:solidFill>
                <a:schemeClr val="bg2">
                  <a:lumMod val="25000"/>
                </a:schemeClr>
              </a:solidFill>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FB70C580-0CF9-EE49-26A0-8D29A3507BED}"/>
              </a:ext>
            </a:extLst>
          </p:cNvPr>
          <p:cNvSpPr txBox="1"/>
          <p:nvPr/>
        </p:nvSpPr>
        <p:spPr>
          <a:xfrm>
            <a:off x="279235" y="3233698"/>
            <a:ext cx="3673115" cy="1477328"/>
          </a:xfrm>
          <a:prstGeom prst="rect">
            <a:avLst/>
          </a:prstGeom>
          <a:noFill/>
          <a:ln w="28575">
            <a:solidFill>
              <a:schemeClr val="accent6">
                <a:lumMod val="50000"/>
              </a:schemeClr>
            </a:solidFill>
          </a:ln>
        </p:spPr>
        <p:txBody>
          <a:bodyPr wrap="square" rtlCol="0">
            <a:spAutoFit/>
          </a:bodyPr>
          <a:lstStyle/>
          <a:p>
            <a:r>
              <a:rPr lang="ja-JP" altLang="en-US" dirty="0">
                <a:solidFill>
                  <a:srgbClr val="FF9300"/>
                </a:solidFill>
                <a:latin typeface="ＭＳ Ｐゴシック" panose="020B0600070205080204" pitchFamily="50" charset="-128"/>
                <a:ea typeface="ＭＳ Ｐゴシック" panose="020B0600070205080204" pitchFamily="50" charset="-128"/>
              </a:rPr>
              <a:t>一般食品</a:t>
            </a:r>
            <a:endParaRPr lang="en-US" altLang="ja-JP" dirty="0">
              <a:solidFill>
                <a:srgbClr val="FF9300"/>
              </a:solidFill>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・輸入許可判断</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・製品原材料確認</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・中国語ラベル作成</a:t>
            </a:r>
            <a:r>
              <a:rPr kumimoji="1" lang="en-US" altLang="ja-JP" dirty="0">
                <a:latin typeface="ＭＳ Ｐゴシック" panose="020B0600070205080204" pitchFamily="50" charset="-128"/>
                <a:ea typeface="ＭＳ Ｐゴシック" panose="020B0600070205080204" pitchFamily="50" charset="-128"/>
              </a:rPr>
              <a:t>or</a:t>
            </a:r>
            <a:r>
              <a:rPr kumimoji="1" lang="ja-JP" altLang="en-US" dirty="0">
                <a:latin typeface="ＭＳ Ｐゴシック" panose="020B0600070205080204" pitchFamily="50" charset="-128"/>
                <a:ea typeface="ＭＳ Ｐゴシック" panose="020B0600070205080204" pitchFamily="50" charset="-128"/>
              </a:rPr>
              <a:t>確認</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・製品基準の確認・試験</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D3F8D09C-68CD-B63D-4DB7-EC7E18C4FDA8}"/>
              </a:ext>
            </a:extLst>
          </p:cNvPr>
          <p:cNvSpPr txBox="1"/>
          <p:nvPr/>
        </p:nvSpPr>
        <p:spPr>
          <a:xfrm>
            <a:off x="251834" y="1408311"/>
            <a:ext cx="3673114" cy="1477328"/>
          </a:xfrm>
          <a:prstGeom prst="rect">
            <a:avLst/>
          </a:prstGeom>
          <a:noFill/>
          <a:ln w="28575">
            <a:solidFill>
              <a:schemeClr val="accent6">
                <a:lumMod val="50000"/>
              </a:schemeClr>
            </a:solidFill>
          </a:ln>
        </p:spPr>
        <p:txBody>
          <a:bodyPr wrap="square" rtlCol="0">
            <a:spAutoFit/>
          </a:bodyPr>
          <a:lstStyle/>
          <a:p>
            <a:r>
              <a:rPr lang="ja-JP" altLang="en-US" dirty="0">
                <a:solidFill>
                  <a:srgbClr val="FF9300"/>
                </a:solidFill>
                <a:latin typeface="ＭＳ Ｐゴシック" panose="020B0600070205080204" pitchFamily="50" charset="-128"/>
                <a:ea typeface="ＭＳ Ｐゴシック" panose="020B0600070205080204" pitchFamily="50" charset="-128"/>
              </a:rPr>
              <a:t>事前登録</a:t>
            </a:r>
            <a:r>
              <a:rPr lang="en-US" altLang="ja-JP" dirty="0">
                <a:solidFill>
                  <a:srgbClr val="FF9300"/>
                </a:solidFill>
                <a:latin typeface="ＭＳ Ｐゴシック" panose="020B0600070205080204" pitchFamily="50" charset="-128"/>
                <a:ea typeface="ＭＳ Ｐゴシック" panose="020B0600070205080204" pitchFamily="50" charset="-128"/>
              </a:rPr>
              <a:t>/</a:t>
            </a:r>
            <a:r>
              <a:rPr lang="ja-JP" altLang="en-US" dirty="0">
                <a:solidFill>
                  <a:srgbClr val="FF9300"/>
                </a:solidFill>
                <a:latin typeface="ＭＳ Ｐゴシック" panose="020B0600070205080204" pitchFamily="50" charset="-128"/>
                <a:ea typeface="ＭＳ Ｐゴシック" panose="020B0600070205080204" pitchFamily="50" charset="-128"/>
              </a:rPr>
              <a:t>届出</a:t>
            </a:r>
            <a:endParaRPr lang="en-US" altLang="ja-JP" dirty="0">
              <a:solidFill>
                <a:srgbClr val="FF9300"/>
              </a:solidFill>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・保健食品</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・特殊食品</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・新原料、新添加物</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・添加物使用基準の変更</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45EEE4EB-EB11-A04E-D7DE-9982BE393300}"/>
              </a:ext>
            </a:extLst>
          </p:cNvPr>
          <p:cNvSpPr txBox="1"/>
          <p:nvPr/>
        </p:nvSpPr>
        <p:spPr>
          <a:xfrm>
            <a:off x="7026645" y="3840985"/>
            <a:ext cx="1215708" cy="646331"/>
          </a:xfrm>
          <a:prstGeom prst="rect">
            <a:avLst/>
          </a:prstGeom>
          <a:noFill/>
          <a:ln w="28575">
            <a:solidFill>
              <a:schemeClr val="accent6">
                <a:lumMod val="50000"/>
              </a:schemeClr>
            </a:solidFill>
          </a:ln>
        </p:spPr>
        <p:txBody>
          <a:bodyPr wrap="square" rtlCol="0">
            <a:spAutoFit/>
          </a:bodyPr>
          <a:lstStyle/>
          <a:p>
            <a:pPr algn="ctr"/>
            <a:r>
              <a:rPr lang="ja-JP" altLang="en-US" dirty="0">
                <a:solidFill>
                  <a:srgbClr val="FF9300"/>
                </a:solidFill>
                <a:latin typeface="ＭＳ Ｐゴシック" panose="020B0600070205080204" pitchFamily="50" charset="-128"/>
                <a:ea typeface="ＭＳ Ｐゴシック" panose="020B0600070205080204" pitchFamily="50" charset="-128"/>
              </a:rPr>
              <a:t>通　関</a:t>
            </a:r>
            <a:endParaRPr lang="en-US" altLang="ja-JP" dirty="0">
              <a:solidFill>
                <a:srgbClr val="FF9300"/>
              </a:solidFill>
              <a:latin typeface="ＭＳ Ｐゴシック" panose="020B0600070205080204" pitchFamily="50" charset="-128"/>
              <a:ea typeface="ＭＳ Ｐゴシック" panose="020B0600070205080204" pitchFamily="50" charset="-128"/>
            </a:endParaRPr>
          </a:p>
          <a:p>
            <a:pPr algn="ctr"/>
            <a:r>
              <a:rPr lang="ja-JP" altLang="en-US" dirty="0">
                <a:solidFill>
                  <a:srgbClr val="FF9300"/>
                </a:solidFill>
                <a:latin typeface="ＭＳ Ｐゴシック" panose="020B0600070205080204" pitchFamily="50" charset="-128"/>
                <a:ea typeface="ＭＳ Ｐゴシック" panose="020B0600070205080204" pitchFamily="50" charset="-128"/>
              </a:rPr>
              <a:t>手続き</a:t>
            </a:r>
            <a:endParaRPr lang="en-US" altLang="ja-JP" dirty="0">
              <a:solidFill>
                <a:srgbClr val="FF9300"/>
              </a:solidFill>
              <a:latin typeface="ＭＳ Ｐゴシック" panose="020B0600070205080204" pitchFamily="50" charset="-128"/>
              <a:ea typeface="ＭＳ Ｐゴシック" panose="020B0600070205080204" pitchFamily="50" charset="-128"/>
            </a:endParaRPr>
          </a:p>
        </p:txBody>
      </p:sp>
      <p:sp>
        <p:nvSpPr>
          <p:cNvPr id="11" name="矢印: 右 10">
            <a:extLst>
              <a:ext uri="{FF2B5EF4-FFF2-40B4-BE49-F238E27FC236}">
                <a16:creationId xmlns:a16="http://schemas.microsoft.com/office/drawing/2014/main" id="{87F9756C-3E45-2F97-A904-AD1C983E3CA8}"/>
              </a:ext>
            </a:extLst>
          </p:cNvPr>
          <p:cNvSpPr/>
          <p:nvPr/>
        </p:nvSpPr>
        <p:spPr>
          <a:xfrm>
            <a:off x="4833815" y="3801919"/>
            <a:ext cx="2101389" cy="685398"/>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輸出➡保税倉庫</a:t>
            </a:r>
          </a:p>
        </p:txBody>
      </p:sp>
      <p:sp>
        <p:nvSpPr>
          <p:cNvPr id="12" name="矢印: 左カーブ 11">
            <a:extLst>
              <a:ext uri="{FF2B5EF4-FFF2-40B4-BE49-F238E27FC236}">
                <a16:creationId xmlns:a16="http://schemas.microsoft.com/office/drawing/2014/main" id="{9D40D1D3-9B3C-6591-34FB-F42B9BA17197}"/>
              </a:ext>
            </a:extLst>
          </p:cNvPr>
          <p:cNvSpPr/>
          <p:nvPr/>
        </p:nvSpPr>
        <p:spPr>
          <a:xfrm>
            <a:off x="3979753" y="2390511"/>
            <a:ext cx="692058" cy="3711805"/>
          </a:xfrm>
          <a:prstGeom prst="curvedLeftArrow">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矢印: 右 12">
            <a:extLst>
              <a:ext uri="{FF2B5EF4-FFF2-40B4-BE49-F238E27FC236}">
                <a16:creationId xmlns:a16="http://schemas.microsoft.com/office/drawing/2014/main" id="{37275F6F-6360-CDB3-0214-6EF97A24B47C}"/>
              </a:ext>
            </a:extLst>
          </p:cNvPr>
          <p:cNvSpPr/>
          <p:nvPr/>
        </p:nvSpPr>
        <p:spPr>
          <a:xfrm>
            <a:off x="8274357" y="3930593"/>
            <a:ext cx="725114" cy="518061"/>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23D7C58-1D02-8D62-2949-DC210CD89928}"/>
              </a:ext>
            </a:extLst>
          </p:cNvPr>
          <p:cNvSpPr txBox="1"/>
          <p:nvPr/>
        </p:nvSpPr>
        <p:spPr>
          <a:xfrm>
            <a:off x="9031475" y="3873631"/>
            <a:ext cx="1368862" cy="646331"/>
          </a:xfrm>
          <a:prstGeom prst="rect">
            <a:avLst/>
          </a:prstGeom>
          <a:noFill/>
          <a:ln w="28575">
            <a:solidFill>
              <a:schemeClr val="accent6">
                <a:lumMod val="50000"/>
              </a:schemeClr>
            </a:solidFill>
          </a:ln>
        </p:spPr>
        <p:txBody>
          <a:bodyPr wrap="square" rtlCol="0">
            <a:spAutoFit/>
          </a:bodyPr>
          <a:lstStyle>
            <a:defPPr>
              <a:defRPr lang="en-US"/>
            </a:defPPr>
            <a:lvl1pPr algn="ctr">
              <a:defRPr kumimoji="1" sz="2800" b="1">
                <a:solidFill>
                  <a:schemeClr val="bg2">
                    <a:lumMod val="25000"/>
                  </a:schemeClr>
                </a:solidFill>
                <a:latin typeface="ＭＳ 明朝" panose="02020609040205080304" pitchFamily="17" charset="-128"/>
                <a:ea typeface="ＭＳ 明朝" panose="02020609040205080304" pitchFamily="17" charset="-128"/>
              </a:defRPr>
            </a:lvl1pPr>
          </a:lstStyle>
          <a:p>
            <a:r>
              <a:rPr lang="ja-JP" altLang="en-US" sz="1800" dirty="0">
                <a:solidFill>
                  <a:srgbClr val="FF9300"/>
                </a:solidFill>
                <a:latin typeface="ＭＳ Ｐゴシック" panose="020B0600070205080204" pitchFamily="50" charset="-128"/>
                <a:ea typeface="ＭＳ Ｐゴシック" panose="020B0600070205080204" pitchFamily="50" charset="-128"/>
              </a:rPr>
              <a:t>納品</a:t>
            </a:r>
            <a:endParaRPr lang="en-US" altLang="ja-JP" sz="1800" dirty="0">
              <a:solidFill>
                <a:srgbClr val="FF9300"/>
              </a:solidFill>
              <a:latin typeface="ＭＳ Ｐゴシック" panose="020B0600070205080204" pitchFamily="50" charset="-128"/>
              <a:ea typeface="ＭＳ Ｐゴシック" panose="020B0600070205080204" pitchFamily="50" charset="-128"/>
            </a:endParaRPr>
          </a:p>
          <a:p>
            <a:r>
              <a:rPr lang="ja-JP" altLang="en-US" sz="1800" b="0" dirty="0">
                <a:latin typeface="ＭＳ Ｐゴシック" panose="020B0600070205080204" pitchFamily="50" charset="-128"/>
                <a:ea typeface="ＭＳ Ｐゴシック" panose="020B0600070205080204" pitchFamily="50" charset="-128"/>
              </a:rPr>
              <a:t>（輸入者）</a:t>
            </a:r>
          </a:p>
        </p:txBody>
      </p:sp>
      <p:pic>
        <p:nvPicPr>
          <p:cNvPr id="15" name="図 14">
            <a:extLst>
              <a:ext uri="{FF2B5EF4-FFF2-40B4-BE49-F238E27FC236}">
                <a16:creationId xmlns:a16="http://schemas.microsoft.com/office/drawing/2014/main" id="{DED06A48-23EC-D303-A766-12CBB0850D04}"/>
              </a:ext>
            </a:extLst>
          </p:cNvPr>
          <p:cNvPicPr>
            <a:picLocks noChangeAspect="1"/>
          </p:cNvPicPr>
          <p:nvPr/>
        </p:nvPicPr>
        <p:blipFill>
          <a:blip r:embed="rId3"/>
          <a:stretch>
            <a:fillRect/>
          </a:stretch>
        </p:blipFill>
        <p:spPr>
          <a:xfrm>
            <a:off x="7147205" y="1196958"/>
            <a:ext cx="3253132" cy="2224924"/>
          </a:xfrm>
          <a:prstGeom prst="rect">
            <a:avLst/>
          </a:prstGeom>
        </p:spPr>
      </p:pic>
      <p:sp>
        <p:nvSpPr>
          <p:cNvPr id="16" name="テキスト ボックス 15">
            <a:extLst>
              <a:ext uri="{FF2B5EF4-FFF2-40B4-BE49-F238E27FC236}">
                <a16:creationId xmlns:a16="http://schemas.microsoft.com/office/drawing/2014/main" id="{E4D2183C-7285-892E-F696-1FDD2262FA04}"/>
              </a:ext>
            </a:extLst>
          </p:cNvPr>
          <p:cNvSpPr txBox="1"/>
          <p:nvPr/>
        </p:nvSpPr>
        <p:spPr>
          <a:xfrm>
            <a:off x="279235" y="5776476"/>
            <a:ext cx="3673114" cy="369332"/>
          </a:xfrm>
          <a:prstGeom prst="rect">
            <a:avLst/>
          </a:prstGeom>
          <a:noFill/>
          <a:ln w="28575">
            <a:solidFill>
              <a:schemeClr val="accent6">
                <a:lumMod val="50000"/>
              </a:schemeClr>
            </a:solidFill>
          </a:ln>
        </p:spPr>
        <p:txBody>
          <a:bodyPr wrap="square" rtlCol="0">
            <a:spAutoFit/>
          </a:bodyPr>
          <a:lstStyle/>
          <a:p>
            <a:r>
              <a:rPr lang="ja-JP" altLang="en-US" dirty="0">
                <a:solidFill>
                  <a:srgbClr val="FF9300"/>
                </a:solidFill>
                <a:latin typeface="ＭＳ Ｐゴシック" panose="020B0600070205080204" pitchFamily="50" charset="-128"/>
                <a:ea typeface="ＭＳ Ｐゴシック" panose="020B0600070205080204" pitchFamily="50" charset="-128"/>
              </a:rPr>
              <a:t>海外生産工場登録・認定</a:t>
            </a:r>
            <a:endParaRPr lang="en-US" altLang="ja-JP" dirty="0">
              <a:solidFill>
                <a:srgbClr val="FF9300"/>
              </a:solidFill>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54A13949-4448-CEE6-68E2-8B735E59FD66}"/>
              </a:ext>
            </a:extLst>
          </p:cNvPr>
          <p:cNvSpPr txBox="1"/>
          <p:nvPr/>
        </p:nvSpPr>
        <p:spPr>
          <a:xfrm>
            <a:off x="279235" y="5059085"/>
            <a:ext cx="3673114" cy="369332"/>
          </a:xfrm>
          <a:prstGeom prst="rect">
            <a:avLst/>
          </a:prstGeom>
          <a:noFill/>
          <a:ln w="28575">
            <a:solidFill>
              <a:schemeClr val="accent6">
                <a:lumMod val="50000"/>
              </a:schemeClr>
            </a:solidFill>
          </a:ln>
        </p:spPr>
        <p:txBody>
          <a:bodyPr wrap="square" rtlCol="0">
            <a:spAutoFit/>
          </a:bodyPr>
          <a:lstStyle/>
          <a:p>
            <a:r>
              <a:rPr lang="ja-JP" altLang="en-US" dirty="0">
                <a:solidFill>
                  <a:srgbClr val="FF9300"/>
                </a:solidFill>
                <a:latin typeface="ＭＳ Ｐゴシック" panose="020B0600070205080204" pitchFamily="50" charset="-128"/>
                <a:ea typeface="ＭＳ Ｐゴシック" panose="020B0600070205080204" pitchFamily="50" charset="-128"/>
              </a:rPr>
              <a:t>食品接触材料の確認・試験</a:t>
            </a:r>
            <a:endParaRPr lang="en-US" altLang="ja-JP" dirty="0">
              <a:solidFill>
                <a:srgbClr val="FF9300"/>
              </a:solidFill>
              <a:latin typeface="ＭＳ Ｐゴシック" panose="020B0600070205080204" pitchFamily="50" charset="-128"/>
              <a:ea typeface="ＭＳ Ｐゴシック" panose="020B0600070205080204" pitchFamily="50" charset="-128"/>
            </a:endParaRPr>
          </a:p>
        </p:txBody>
      </p:sp>
      <p:pic>
        <p:nvPicPr>
          <p:cNvPr id="19" name="図 18">
            <a:extLst>
              <a:ext uri="{FF2B5EF4-FFF2-40B4-BE49-F238E27FC236}">
                <a16:creationId xmlns:a16="http://schemas.microsoft.com/office/drawing/2014/main" id="{B78F769C-7CF6-DA3F-0339-D8016062DB86}"/>
              </a:ext>
            </a:extLst>
          </p:cNvPr>
          <p:cNvPicPr>
            <a:picLocks noChangeAspect="1"/>
          </p:cNvPicPr>
          <p:nvPr/>
        </p:nvPicPr>
        <p:blipFill>
          <a:blip r:embed="rId4"/>
          <a:stretch>
            <a:fillRect/>
          </a:stretch>
        </p:blipFill>
        <p:spPr>
          <a:xfrm flipV="1">
            <a:off x="0" y="672976"/>
            <a:ext cx="11376025" cy="51218"/>
          </a:xfrm>
          <a:prstGeom prst="rect">
            <a:avLst/>
          </a:prstGeom>
        </p:spPr>
      </p:pic>
      <p:pic>
        <p:nvPicPr>
          <p:cNvPr id="20" name="図 19">
            <a:extLst>
              <a:ext uri="{FF2B5EF4-FFF2-40B4-BE49-F238E27FC236}">
                <a16:creationId xmlns:a16="http://schemas.microsoft.com/office/drawing/2014/main" id="{11277E9D-E7BC-6F35-C77A-F1C066770A48}"/>
              </a:ext>
            </a:extLst>
          </p:cNvPr>
          <p:cNvPicPr>
            <a:picLocks noChangeAspect="1"/>
          </p:cNvPicPr>
          <p:nvPr/>
        </p:nvPicPr>
        <p:blipFill>
          <a:blip r:embed="rId5"/>
          <a:stretch>
            <a:fillRect/>
          </a:stretch>
        </p:blipFill>
        <p:spPr>
          <a:xfrm>
            <a:off x="9954299" y="580736"/>
            <a:ext cx="889335" cy="235698"/>
          </a:xfrm>
          <a:prstGeom prst="rect">
            <a:avLst/>
          </a:prstGeom>
        </p:spPr>
      </p:pic>
    </p:spTree>
    <p:extLst>
      <p:ext uri="{BB962C8B-B14F-4D97-AF65-F5344CB8AC3E}">
        <p14:creationId xmlns:p14="http://schemas.microsoft.com/office/powerpoint/2010/main" val="2729179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FBBD58-2F6C-7592-AA70-836D6E67F972}"/>
              </a:ext>
            </a:extLst>
          </p:cNvPr>
          <p:cNvSpPr>
            <a:spLocks noGrp="1"/>
          </p:cNvSpPr>
          <p:nvPr>
            <p:ph type="sldNum" sz="quarter" idx="12"/>
          </p:nvPr>
        </p:nvSpPr>
        <p:spPr/>
        <p:txBody>
          <a:bodyPr/>
          <a:lstStyle/>
          <a:p>
            <a:fld id="{8DA83ACC-79BE-40C7-A1EF-E2DCDB497777}" type="slidenum">
              <a:rPr kumimoji="1" lang="ja-JP" altLang="en-US" smtClean="0"/>
              <a:t>12</a:t>
            </a:fld>
            <a:endParaRPr kumimoji="1" lang="ja-JP" altLang="en-US"/>
          </a:p>
        </p:txBody>
      </p:sp>
      <p:pic>
        <p:nvPicPr>
          <p:cNvPr id="6" name="図 5">
            <a:extLst>
              <a:ext uri="{FF2B5EF4-FFF2-40B4-BE49-F238E27FC236}">
                <a16:creationId xmlns:a16="http://schemas.microsoft.com/office/drawing/2014/main" id="{669F7831-54B1-00C3-5C38-9A142C5B813E}"/>
              </a:ext>
            </a:extLst>
          </p:cNvPr>
          <p:cNvPicPr>
            <a:picLocks noChangeAspect="1"/>
          </p:cNvPicPr>
          <p:nvPr/>
        </p:nvPicPr>
        <p:blipFill>
          <a:blip r:embed="rId2"/>
          <a:stretch>
            <a:fillRect/>
          </a:stretch>
        </p:blipFill>
        <p:spPr>
          <a:xfrm>
            <a:off x="8864081" y="4548580"/>
            <a:ext cx="2511943" cy="2282891"/>
          </a:xfrm>
          <a:prstGeom prst="rect">
            <a:avLst/>
          </a:prstGeom>
        </p:spPr>
      </p:pic>
      <p:sp>
        <p:nvSpPr>
          <p:cNvPr id="3" name="テキスト ボックス 2">
            <a:extLst>
              <a:ext uri="{FF2B5EF4-FFF2-40B4-BE49-F238E27FC236}">
                <a16:creationId xmlns:a16="http://schemas.microsoft.com/office/drawing/2014/main" id="{7091A539-E947-8B1B-0390-786B906A4DD3}"/>
              </a:ext>
            </a:extLst>
          </p:cNvPr>
          <p:cNvSpPr txBox="1"/>
          <p:nvPr/>
        </p:nvSpPr>
        <p:spPr>
          <a:xfrm>
            <a:off x="375748" y="154244"/>
            <a:ext cx="1895067" cy="461665"/>
          </a:xfrm>
          <a:prstGeom prst="rect">
            <a:avLst/>
          </a:prstGeom>
          <a:solidFill>
            <a:schemeClr val="bg1"/>
          </a:solidFill>
          <a:ln w="28575">
            <a:noFill/>
          </a:ln>
        </p:spPr>
        <p:txBody>
          <a:bodyPr wrap="square" rtlCol="0">
            <a:spAutoFit/>
          </a:bodyPr>
          <a:lstStyle/>
          <a:p>
            <a:r>
              <a:rPr kumimoji="1" lang="ja-JP" altLang="en-US" sz="2400" dirty="0">
                <a:solidFill>
                  <a:schemeClr val="bg2">
                    <a:lumMod val="25000"/>
                  </a:schemeClr>
                </a:solidFill>
                <a:latin typeface="ＭＳ Ｐゴシック" panose="020B0600070205080204" pitchFamily="50" charset="-128"/>
                <a:ea typeface="ＭＳ Ｐゴシック" panose="020B0600070205080204" pitchFamily="50" charset="-128"/>
              </a:rPr>
              <a:t>日本編 </a:t>
            </a:r>
            <a:endParaRPr kumimoji="1" lang="en-US" altLang="ja-JP" sz="2400" dirty="0">
              <a:solidFill>
                <a:schemeClr val="bg2">
                  <a:lumMod val="25000"/>
                </a:schemeClr>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DB044131-32B8-E052-6633-8B4AFA952AD1}"/>
              </a:ext>
            </a:extLst>
          </p:cNvPr>
          <p:cNvSpPr txBox="1"/>
          <p:nvPr/>
        </p:nvSpPr>
        <p:spPr>
          <a:xfrm>
            <a:off x="316949" y="1653573"/>
            <a:ext cx="3077178" cy="1477328"/>
          </a:xfrm>
          <a:prstGeom prst="rect">
            <a:avLst/>
          </a:prstGeom>
          <a:noFill/>
          <a:ln w="28575">
            <a:solidFill>
              <a:schemeClr val="accent6">
                <a:lumMod val="50000"/>
              </a:schemeClr>
            </a:solidFill>
          </a:ln>
        </p:spPr>
        <p:txBody>
          <a:bodyPr wrap="square" rtlCol="0">
            <a:spAutoFit/>
          </a:bodyPr>
          <a:lstStyle/>
          <a:p>
            <a:r>
              <a:rPr lang="ja-JP" altLang="en-US" dirty="0">
                <a:solidFill>
                  <a:srgbClr val="FF9300"/>
                </a:solidFill>
                <a:latin typeface="ＭＳ Ｐゴシック" panose="020B0600070205080204" pitchFamily="50" charset="-128"/>
                <a:ea typeface="ＭＳ Ｐゴシック" panose="020B0600070205080204" pitchFamily="50" charset="-128"/>
              </a:rPr>
              <a:t>一般食品・健康食品</a:t>
            </a:r>
            <a:endParaRPr lang="en-US" altLang="ja-JP" dirty="0">
              <a:solidFill>
                <a:srgbClr val="FF9300"/>
              </a:solidFill>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・輸入許可判断</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・製品原材料確認</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・日本語ラベル作成</a:t>
            </a:r>
            <a:r>
              <a:rPr kumimoji="1" lang="en-US" altLang="ja-JP" dirty="0">
                <a:latin typeface="ＭＳ Ｐゴシック" panose="020B0600070205080204" pitchFamily="50" charset="-128"/>
                <a:ea typeface="ＭＳ Ｐゴシック" panose="020B0600070205080204" pitchFamily="50" charset="-128"/>
              </a:rPr>
              <a:t>or</a:t>
            </a:r>
            <a:r>
              <a:rPr kumimoji="1" lang="ja-JP" altLang="en-US" dirty="0">
                <a:latin typeface="ＭＳ Ｐゴシック" panose="020B0600070205080204" pitchFamily="50" charset="-128"/>
                <a:ea typeface="ＭＳ Ｐゴシック" panose="020B0600070205080204" pitchFamily="50" charset="-128"/>
              </a:rPr>
              <a:t>確認</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・成分規格の確認・試験</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F694525B-7D29-AC3B-525C-A72703DF2553}"/>
              </a:ext>
            </a:extLst>
          </p:cNvPr>
          <p:cNvSpPr txBox="1"/>
          <p:nvPr/>
        </p:nvSpPr>
        <p:spPr>
          <a:xfrm>
            <a:off x="6705974" y="2435255"/>
            <a:ext cx="1655085" cy="923330"/>
          </a:xfrm>
          <a:prstGeom prst="rect">
            <a:avLst/>
          </a:prstGeom>
          <a:noFill/>
          <a:ln w="28575">
            <a:solidFill>
              <a:schemeClr val="accent6">
                <a:lumMod val="50000"/>
              </a:schemeClr>
            </a:solidFill>
          </a:ln>
        </p:spPr>
        <p:txBody>
          <a:bodyPr wrap="square" rtlCol="0">
            <a:spAutoFit/>
          </a:bodyPr>
          <a:lstStyle/>
          <a:p>
            <a:pPr algn="ctr"/>
            <a:r>
              <a:rPr lang="ja-JP" altLang="en-US" dirty="0">
                <a:solidFill>
                  <a:srgbClr val="FF9300"/>
                </a:solidFill>
                <a:latin typeface="ＭＳ Ｐゴシック" panose="020B0600070205080204" pitchFamily="50" charset="-128"/>
                <a:ea typeface="ＭＳ Ｐゴシック" panose="020B0600070205080204" pitchFamily="50" charset="-128"/>
              </a:rPr>
              <a:t>検疫所届出</a:t>
            </a:r>
            <a:endParaRPr lang="en-US" altLang="ja-JP" dirty="0">
              <a:solidFill>
                <a:srgbClr val="FF9300"/>
              </a:solidFill>
              <a:latin typeface="ＭＳ Ｐゴシック" panose="020B0600070205080204" pitchFamily="50" charset="-128"/>
              <a:ea typeface="ＭＳ Ｐゴシック" panose="020B0600070205080204" pitchFamily="50" charset="-128"/>
            </a:endParaRPr>
          </a:p>
          <a:p>
            <a:pPr algn="ctr"/>
            <a:r>
              <a:rPr lang="ja-JP" altLang="en-US" dirty="0">
                <a:solidFill>
                  <a:srgbClr val="FF9300"/>
                </a:solidFill>
                <a:latin typeface="ＭＳ Ｐゴシック" panose="020B0600070205080204" pitchFamily="50" charset="-128"/>
                <a:ea typeface="ＭＳ Ｐゴシック" panose="020B0600070205080204" pitchFamily="50" charset="-128"/>
              </a:rPr>
              <a:t>・</a:t>
            </a:r>
            <a:endParaRPr lang="en-US" altLang="ja-JP" dirty="0">
              <a:solidFill>
                <a:srgbClr val="FF9300"/>
              </a:solidFill>
              <a:latin typeface="ＭＳ Ｐゴシック" panose="020B0600070205080204" pitchFamily="50" charset="-128"/>
              <a:ea typeface="ＭＳ Ｐゴシック" panose="020B0600070205080204" pitchFamily="50" charset="-128"/>
            </a:endParaRPr>
          </a:p>
          <a:p>
            <a:pPr algn="ctr"/>
            <a:r>
              <a:rPr lang="ja-JP" altLang="en-US" dirty="0">
                <a:solidFill>
                  <a:srgbClr val="FF9300"/>
                </a:solidFill>
                <a:latin typeface="ＭＳ Ｐゴシック" panose="020B0600070205080204" pitchFamily="50" charset="-128"/>
                <a:ea typeface="ＭＳ Ｐゴシック" panose="020B0600070205080204" pitchFamily="50" charset="-128"/>
              </a:rPr>
              <a:t>通関手続</a:t>
            </a:r>
            <a:endParaRPr lang="en-US" altLang="ja-JP" dirty="0">
              <a:solidFill>
                <a:srgbClr val="FF9300"/>
              </a:solidFill>
              <a:latin typeface="ＭＳ Ｐゴシック" panose="020B0600070205080204" pitchFamily="50" charset="-128"/>
              <a:ea typeface="ＭＳ Ｐゴシック" panose="020B0600070205080204" pitchFamily="50" charset="-128"/>
            </a:endParaRPr>
          </a:p>
        </p:txBody>
      </p:sp>
      <p:sp>
        <p:nvSpPr>
          <p:cNvPr id="9" name="矢印: 右 8">
            <a:extLst>
              <a:ext uri="{FF2B5EF4-FFF2-40B4-BE49-F238E27FC236}">
                <a16:creationId xmlns:a16="http://schemas.microsoft.com/office/drawing/2014/main" id="{DC6B034C-2272-3081-F995-37CD740B1C48}"/>
              </a:ext>
            </a:extLst>
          </p:cNvPr>
          <p:cNvSpPr/>
          <p:nvPr/>
        </p:nvSpPr>
        <p:spPr>
          <a:xfrm>
            <a:off x="4232191" y="2414858"/>
            <a:ext cx="2332164" cy="812626"/>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輸出➡保税倉庫</a:t>
            </a:r>
          </a:p>
        </p:txBody>
      </p:sp>
      <p:sp>
        <p:nvSpPr>
          <p:cNvPr id="10" name="矢印: 右 9">
            <a:extLst>
              <a:ext uri="{FF2B5EF4-FFF2-40B4-BE49-F238E27FC236}">
                <a16:creationId xmlns:a16="http://schemas.microsoft.com/office/drawing/2014/main" id="{F25A40B6-8286-3B8D-863D-D789B1E87CD7}"/>
              </a:ext>
            </a:extLst>
          </p:cNvPr>
          <p:cNvSpPr/>
          <p:nvPr/>
        </p:nvSpPr>
        <p:spPr>
          <a:xfrm>
            <a:off x="8502679" y="2524596"/>
            <a:ext cx="725114" cy="651780"/>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71C2F45-70A3-A1C7-E8F5-A32744E3A9A6}"/>
              </a:ext>
            </a:extLst>
          </p:cNvPr>
          <p:cNvSpPr txBox="1"/>
          <p:nvPr/>
        </p:nvSpPr>
        <p:spPr>
          <a:xfrm>
            <a:off x="9227793" y="2530045"/>
            <a:ext cx="1355782" cy="646331"/>
          </a:xfrm>
          <a:prstGeom prst="rect">
            <a:avLst/>
          </a:prstGeom>
          <a:noFill/>
          <a:ln w="28575">
            <a:solidFill>
              <a:schemeClr val="accent6">
                <a:lumMod val="50000"/>
              </a:schemeClr>
            </a:solidFill>
          </a:ln>
        </p:spPr>
        <p:txBody>
          <a:bodyPr wrap="square" rtlCol="0">
            <a:spAutoFit/>
          </a:bodyPr>
          <a:lstStyle>
            <a:defPPr>
              <a:defRPr lang="en-US"/>
            </a:defPPr>
            <a:lvl1pPr algn="ctr">
              <a:defRPr kumimoji="1" sz="2800" b="1">
                <a:solidFill>
                  <a:schemeClr val="bg2">
                    <a:lumMod val="25000"/>
                  </a:schemeClr>
                </a:solidFill>
                <a:latin typeface="ＭＳ 明朝" panose="02020609040205080304" pitchFamily="17" charset="-128"/>
                <a:ea typeface="ＭＳ 明朝" panose="02020609040205080304" pitchFamily="17" charset="-128"/>
              </a:defRPr>
            </a:lvl1pPr>
          </a:lstStyle>
          <a:p>
            <a:r>
              <a:rPr lang="ja-JP" altLang="en-US" sz="1800" dirty="0">
                <a:solidFill>
                  <a:srgbClr val="FF9300"/>
                </a:solidFill>
                <a:latin typeface="ＭＳ Ｐゴシック" panose="020B0600070205080204" pitchFamily="50" charset="-128"/>
                <a:ea typeface="ＭＳ Ｐゴシック" panose="020B0600070205080204" pitchFamily="50" charset="-128"/>
              </a:rPr>
              <a:t>納品</a:t>
            </a:r>
            <a:endParaRPr lang="en-US" altLang="ja-JP" sz="1800" dirty="0">
              <a:solidFill>
                <a:srgbClr val="FF9300"/>
              </a:solidFill>
              <a:latin typeface="ＭＳ Ｐゴシック" panose="020B0600070205080204" pitchFamily="50" charset="-128"/>
              <a:ea typeface="ＭＳ Ｐゴシック" panose="020B0600070205080204" pitchFamily="50" charset="-128"/>
            </a:endParaRPr>
          </a:p>
          <a:p>
            <a:r>
              <a:rPr lang="ja-JP" altLang="en-US" sz="1800" b="0" dirty="0">
                <a:latin typeface="ＭＳ Ｐゴシック" panose="020B0600070205080204" pitchFamily="50" charset="-128"/>
                <a:ea typeface="ＭＳ Ｐゴシック" panose="020B0600070205080204" pitchFamily="50" charset="-128"/>
              </a:rPr>
              <a:t>（輸入者）</a:t>
            </a:r>
          </a:p>
        </p:txBody>
      </p:sp>
      <p:sp>
        <p:nvSpPr>
          <p:cNvPr id="12" name="テキスト ボックス 11">
            <a:extLst>
              <a:ext uri="{FF2B5EF4-FFF2-40B4-BE49-F238E27FC236}">
                <a16:creationId xmlns:a16="http://schemas.microsoft.com/office/drawing/2014/main" id="{16428851-7C00-E12A-A5B0-7381ADF33D48}"/>
              </a:ext>
            </a:extLst>
          </p:cNvPr>
          <p:cNvSpPr txBox="1"/>
          <p:nvPr/>
        </p:nvSpPr>
        <p:spPr>
          <a:xfrm>
            <a:off x="375748" y="3402365"/>
            <a:ext cx="3018668" cy="646331"/>
          </a:xfrm>
          <a:prstGeom prst="rect">
            <a:avLst/>
          </a:prstGeom>
          <a:noFill/>
          <a:ln w="28575">
            <a:solidFill>
              <a:schemeClr val="accent6">
                <a:lumMod val="50000"/>
              </a:schemeClr>
            </a:solidFill>
          </a:ln>
        </p:spPr>
        <p:txBody>
          <a:bodyPr wrap="square" rtlCol="0">
            <a:spAutoFit/>
          </a:bodyPr>
          <a:lstStyle/>
          <a:p>
            <a:r>
              <a:rPr lang="ja-JP" altLang="en-US" dirty="0">
                <a:solidFill>
                  <a:srgbClr val="FF9300"/>
                </a:solidFill>
                <a:latin typeface="ＭＳ Ｐゴシック" panose="020B0600070205080204" pitchFamily="50" charset="-128"/>
                <a:ea typeface="ＭＳ Ｐゴシック" panose="020B0600070205080204" pitchFamily="50" charset="-128"/>
              </a:rPr>
              <a:t>器具・容器包装、おもちゃ、</a:t>
            </a:r>
            <a:endParaRPr lang="en-US" altLang="ja-JP" dirty="0">
              <a:solidFill>
                <a:srgbClr val="FF9300"/>
              </a:solidFill>
              <a:latin typeface="ＭＳ Ｐゴシック" panose="020B0600070205080204" pitchFamily="50" charset="-128"/>
              <a:ea typeface="ＭＳ Ｐゴシック" panose="020B0600070205080204" pitchFamily="50" charset="-128"/>
            </a:endParaRPr>
          </a:p>
          <a:p>
            <a:r>
              <a:rPr lang="ja-JP" altLang="en-US" dirty="0">
                <a:solidFill>
                  <a:srgbClr val="FF9300"/>
                </a:solidFill>
                <a:latin typeface="ＭＳ Ｐゴシック" panose="020B0600070205080204" pitchFamily="50" charset="-128"/>
                <a:ea typeface="ＭＳ Ｐゴシック" panose="020B0600070205080204" pitchFamily="50" charset="-128"/>
              </a:rPr>
              <a:t>洗浄剤の規格試験</a:t>
            </a:r>
            <a:endParaRPr lang="en-US" altLang="ja-JP" dirty="0">
              <a:solidFill>
                <a:srgbClr val="FF9300"/>
              </a:solidFill>
              <a:latin typeface="ＭＳ Ｐゴシック" panose="020B0600070205080204" pitchFamily="50" charset="-128"/>
              <a:ea typeface="ＭＳ Ｐゴシック" panose="020B0600070205080204" pitchFamily="50" charset="-128"/>
            </a:endParaRPr>
          </a:p>
        </p:txBody>
      </p:sp>
      <p:sp>
        <p:nvSpPr>
          <p:cNvPr id="15" name="矢印: 左カーブ 14">
            <a:extLst>
              <a:ext uri="{FF2B5EF4-FFF2-40B4-BE49-F238E27FC236}">
                <a16:creationId xmlns:a16="http://schemas.microsoft.com/office/drawing/2014/main" id="{5B4F55ED-0D19-A88E-6369-408D0D5AE0B5}"/>
              </a:ext>
            </a:extLst>
          </p:cNvPr>
          <p:cNvSpPr/>
          <p:nvPr/>
        </p:nvSpPr>
        <p:spPr>
          <a:xfrm>
            <a:off x="3446949" y="1914828"/>
            <a:ext cx="496774" cy="1964184"/>
          </a:xfrm>
          <a:prstGeom prst="curvedLeftArrow">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a:extLst>
              <a:ext uri="{FF2B5EF4-FFF2-40B4-BE49-F238E27FC236}">
                <a16:creationId xmlns:a16="http://schemas.microsoft.com/office/drawing/2014/main" id="{F250863D-CA3E-E645-926B-A251683A97B3}"/>
              </a:ext>
            </a:extLst>
          </p:cNvPr>
          <p:cNvSpPr txBox="1"/>
          <p:nvPr/>
        </p:nvSpPr>
        <p:spPr>
          <a:xfrm>
            <a:off x="375748" y="4565616"/>
            <a:ext cx="3018380" cy="646331"/>
          </a:xfrm>
          <a:prstGeom prst="rect">
            <a:avLst/>
          </a:prstGeom>
          <a:noFill/>
          <a:ln w="28575">
            <a:solidFill>
              <a:schemeClr val="accent6">
                <a:lumMod val="50000"/>
              </a:schemeClr>
            </a:solidFill>
          </a:ln>
        </p:spPr>
        <p:txBody>
          <a:bodyPr wrap="square" rtlCol="0">
            <a:spAutoFit/>
          </a:bodyPr>
          <a:lstStyle/>
          <a:p>
            <a:r>
              <a:rPr lang="ja-JP" altLang="en-US" dirty="0">
                <a:solidFill>
                  <a:srgbClr val="FF9300"/>
                </a:solidFill>
                <a:latin typeface="ＭＳ Ｐゴシック" panose="020B0600070205080204" pitchFamily="50" charset="-128"/>
                <a:ea typeface="ＭＳ Ｐゴシック" panose="020B0600070205080204" pitchFamily="50" charset="-128"/>
              </a:rPr>
              <a:t>届出</a:t>
            </a:r>
            <a:endParaRPr lang="en-US" altLang="ja-JP" dirty="0">
              <a:solidFill>
                <a:srgbClr val="FF9300"/>
              </a:solidFill>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・機能性表示食品</a:t>
            </a:r>
            <a:endParaRPr kumimoji="1" lang="en-US" altLang="ja-JP" dirty="0">
              <a:latin typeface="ＭＳ Ｐゴシック" panose="020B0600070205080204" pitchFamily="50" charset="-128"/>
              <a:ea typeface="ＭＳ Ｐゴシック" panose="020B0600070205080204" pitchFamily="50" charset="-128"/>
            </a:endParaRPr>
          </a:p>
        </p:txBody>
      </p:sp>
      <p:pic>
        <p:nvPicPr>
          <p:cNvPr id="8" name="図 7">
            <a:extLst>
              <a:ext uri="{FF2B5EF4-FFF2-40B4-BE49-F238E27FC236}">
                <a16:creationId xmlns:a16="http://schemas.microsoft.com/office/drawing/2014/main" id="{2F96A90E-300C-0277-418A-3DF33FAA76AF}"/>
              </a:ext>
            </a:extLst>
          </p:cNvPr>
          <p:cNvPicPr>
            <a:picLocks noChangeAspect="1"/>
          </p:cNvPicPr>
          <p:nvPr/>
        </p:nvPicPr>
        <p:blipFill>
          <a:blip r:embed="rId3"/>
          <a:stretch>
            <a:fillRect/>
          </a:stretch>
        </p:blipFill>
        <p:spPr>
          <a:xfrm flipV="1">
            <a:off x="0" y="672976"/>
            <a:ext cx="11376025" cy="51218"/>
          </a:xfrm>
          <a:prstGeom prst="rect">
            <a:avLst/>
          </a:prstGeom>
        </p:spPr>
      </p:pic>
      <p:pic>
        <p:nvPicPr>
          <p:cNvPr id="14" name="図 13">
            <a:extLst>
              <a:ext uri="{FF2B5EF4-FFF2-40B4-BE49-F238E27FC236}">
                <a16:creationId xmlns:a16="http://schemas.microsoft.com/office/drawing/2014/main" id="{F9482183-B790-0E47-BF08-92EB3C06EC4F}"/>
              </a:ext>
            </a:extLst>
          </p:cNvPr>
          <p:cNvPicPr>
            <a:picLocks noChangeAspect="1"/>
          </p:cNvPicPr>
          <p:nvPr/>
        </p:nvPicPr>
        <p:blipFill>
          <a:blip r:embed="rId4"/>
          <a:stretch>
            <a:fillRect/>
          </a:stretch>
        </p:blipFill>
        <p:spPr>
          <a:xfrm>
            <a:off x="9954299" y="580736"/>
            <a:ext cx="889335" cy="235698"/>
          </a:xfrm>
          <a:prstGeom prst="rect">
            <a:avLst/>
          </a:prstGeom>
        </p:spPr>
      </p:pic>
    </p:spTree>
    <p:extLst>
      <p:ext uri="{BB962C8B-B14F-4D97-AF65-F5344CB8AC3E}">
        <p14:creationId xmlns:p14="http://schemas.microsoft.com/office/powerpoint/2010/main" val="1587303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FBBD58-2F6C-7592-AA70-836D6E67F972}"/>
              </a:ext>
            </a:extLst>
          </p:cNvPr>
          <p:cNvSpPr>
            <a:spLocks noGrp="1"/>
          </p:cNvSpPr>
          <p:nvPr>
            <p:ph type="sldNum" sz="quarter" idx="12"/>
          </p:nvPr>
        </p:nvSpPr>
        <p:spPr/>
        <p:txBody>
          <a:bodyPr/>
          <a:lstStyle/>
          <a:p>
            <a:fld id="{8DA83ACC-79BE-40C7-A1EF-E2DCDB497777}" type="slidenum">
              <a:rPr kumimoji="1" lang="ja-JP" altLang="en-US" smtClean="0"/>
              <a:t>13</a:t>
            </a:fld>
            <a:endParaRPr kumimoji="1" lang="ja-JP" altLang="en-US"/>
          </a:p>
        </p:txBody>
      </p:sp>
      <p:pic>
        <p:nvPicPr>
          <p:cNvPr id="6" name="図 5">
            <a:extLst>
              <a:ext uri="{FF2B5EF4-FFF2-40B4-BE49-F238E27FC236}">
                <a16:creationId xmlns:a16="http://schemas.microsoft.com/office/drawing/2014/main" id="{669F7831-54B1-00C3-5C38-9A142C5B813E}"/>
              </a:ext>
            </a:extLst>
          </p:cNvPr>
          <p:cNvPicPr>
            <a:picLocks noChangeAspect="1"/>
          </p:cNvPicPr>
          <p:nvPr/>
        </p:nvPicPr>
        <p:blipFill>
          <a:blip r:embed="rId2"/>
          <a:stretch>
            <a:fillRect/>
          </a:stretch>
        </p:blipFill>
        <p:spPr>
          <a:xfrm>
            <a:off x="8864081" y="4548580"/>
            <a:ext cx="2511943" cy="2282891"/>
          </a:xfrm>
          <a:prstGeom prst="rect">
            <a:avLst/>
          </a:prstGeom>
        </p:spPr>
      </p:pic>
      <p:sp>
        <p:nvSpPr>
          <p:cNvPr id="3" name="テキスト ボックス 2">
            <a:extLst>
              <a:ext uri="{FF2B5EF4-FFF2-40B4-BE49-F238E27FC236}">
                <a16:creationId xmlns:a16="http://schemas.microsoft.com/office/drawing/2014/main" id="{7091A539-E947-8B1B-0390-786B906A4DD3}"/>
              </a:ext>
            </a:extLst>
          </p:cNvPr>
          <p:cNvSpPr txBox="1"/>
          <p:nvPr/>
        </p:nvSpPr>
        <p:spPr>
          <a:xfrm>
            <a:off x="375748" y="154244"/>
            <a:ext cx="1895067" cy="461665"/>
          </a:xfrm>
          <a:prstGeom prst="rect">
            <a:avLst/>
          </a:prstGeom>
          <a:solidFill>
            <a:schemeClr val="bg1"/>
          </a:solidFill>
          <a:ln w="28575">
            <a:noFill/>
          </a:ln>
        </p:spPr>
        <p:txBody>
          <a:bodyPr wrap="square" rtlCol="0">
            <a:spAutoFit/>
          </a:bodyPr>
          <a:lstStyle/>
          <a:p>
            <a:r>
              <a:rPr kumimoji="1" lang="ja-JP" altLang="en-US" sz="2400" dirty="0">
                <a:solidFill>
                  <a:schemeClr val="bg2">
                    <a:lumMod val="25000"/>
                  </a:schemeClr>
                </a:solidFill>
                <a:latin typeface="ＭＳ Ｐゴシック" panose="020B0600070205080204" pitchFamily="50" charset="-128"/>
                <a:ea typeface="ＭＳ Ｐゴシック" panose="020B0600070205080204" pitchFamily="50" charset="-128"/>
              </a:rPr>
              <a:t>韓国編 </a:t>
            </a:r>
            <a:endParaRPr kumimoji="1" lang="en-US" altLang="ja-JP" sz="2400" dirty="0">
              <a:solidFill>
                <a:schemeClr val="bg2">
                  <a:lumMod val="25000"/>
                </a:schemeClr>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DB044131-32B8-E052-6633-8B4AFA952AD1}"/>
              </a:ext>
            </a:extLst>
          </p:cNvPr>
          <p:cNvSpPr txBox="1"/>
          <p:nvPr/>
        </p:nvSpPr>
        <p:spPr>
          <a:xfrm>
            <a:off x="408114" y="1918410"/>
            <a:ext cx="3077178" cy="1477328"/>
          </a:xfrm>
          <a:prstGeom prst="rect">
            <a:avLst/>
          </a:prstGeom>
          <a:noFill/>
          <a:ln w="28575">
            <a:solidFill>
              <a:schemeClr val="accent6">
                <a:lumMod val="50000"/>
              </a:schemeClr>
            </a:solidFill>
          </a:ln>
        </p:spPr>
        <p:txBody>
          <a:bodyPr wrap="square" rtlCol="0">
            <a:spAutoFit/>
          </a:bodyPr>
          <a:lstStyle/>
          <a:p>
            <a:r>
              <a:rPr lang="ja-JP" altLang="en-US" dirty="0">
                <a:solidFill>
                  <a:srgbClr val="FF9300"/>
                </a:solidFill>
                <a:latin typeface="ＭＳ Ｐゴシック" panose="020B0600070205080204" pitchFamily="50" charset="-128"/>
                <a:ea typeface="ＭＳ Ｐゴシック" panose="020B0600070205080204" pitchFamily="50" charset="-128"/>
              </a:rPr>
              <a:t>一般食品</a:t>
            </a:r>
            <a:endParaRPr lang="en-US" altLang="ja-JP" dirty="0">
              <a:solidFill>
                <a:srgbClr val="FF9300"/>
              </a:solidFill>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・輸入許可判断</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・製品原材料確認</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・韓国語ラベル作成</a:t>
            </a:r>
            <a:r>
              <a:rPr kumimoji="1" lang="en-US" altLang="ja-JP" dirty="0">
                <a:latin typeface="ＭＳ Ｐゴシック" panose="020B0600070205080204" pitchFamily="50" charset="-128"/>
                <a:ea typeface="ＭＳ Ｐゴシック" panose="020B0600070205080204" pitchFamily="50" charset="-128"/>
              </a:rPr>
              <a:t>or</a:t>
            </a:r>
            <a:r>
              <a:rPr kumimoji="1" lang="ja-JP" altLang="en-US" dirty="0">
                <a:latin typeface="ＭＳ Ｐゴシック" panose="020B0600070205080204" pitchFamily="50" charset="-128"/>
                <a:ea typeface="ＭＳ Ｐゴシック" panose="020B0600070205080204" pitchFamily="50" charset="-128"/>
              </a:rPr>
              <a:t>確認</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・製品基準の確認</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F694525B-7D29-AC3B-525C-A72703DF2553}"/>
              </a:ext>
            </a:extLst>
          </p:cNvPr>
          <p:cNvSpPr txBox="1"/>
          <p:nvPr/>
        </p:nvSpPr>
        <p:spPr>
          <a:xfrm>
            <a:off x="6264902" y="2532301"/>
            <a:ext cx="1789143" cy="923330"/>
          </a:xfrm>
          <a:prstGeom prst="rect">
            <a:avLst/>
          </a:prstGeom>
          <a:noFill/>
          <a:ln w="28575">
            <a:solidFill>
              <a:schemeClr val="accent6">
                <a:lumMod val="50000"/>
              </a:schemeClr>
            </a:solidFill>
          </a:ln>
        </p:spPr>
        <p:txBody>
          <a:bodyPr wrap="square" rtlCol="0">
            <a:spAutoFit/>
          </a:bodyPr>
          <a:lstStyle/>
          <a:p>
            <a:pPr algn="ctr"/>
            <a:r>
              <a:rPr lang="ja-JP" altLang="en-US" dirty="0">
                <a:solidFill>
                  <a:srgbClr val="FF9300"/>
                </a:solidFill>
                <a:latin typeface="ＭＳ Ｐゴシック" panose="020B0600070205080204" pitchFamily="50" charset="-128"/>
                <a:ea typeface="ＭＳ Ｐゴシック" panose="020B0600070205080204" pitchFamily="50" charset="-128"/>
              </a:rPr>
              <a:t>食薬庁登録</a:t>
            </a:r>
            <a:endParaRPr lang="en-US" altLang="ja-JP" dirty="0">
              <a:solidFill>
                <a:srgbClr val="FF9300"/>
              </a:solidFill>
              <a:latin typeface="ＭＳ Ｐゴシック" panose="020B0600070205080204" pitchFamily="50" charset="-128"/>
              <a:ea typeface="ＭＳ Ｐゴシック" panose="020B0600070205080204" pitchFamily="50" charset="-128"/>
            </a:endParaRPr>
          </a:p>
          <a:p>
            <a:pPr algn="ctr"/>
            <a:r>
              <a:rPr lang="ja-JP" altLang="en-US" dirty="0">
                <a:solidFill>
                  <a:srgbClr val="FF9300"/>
                </a:solidFill>
                <a:latin typeface="ＭＳ Ｐゴシック" panose="020B0600070205080204" pitchFamily="50" charset="-128"/>
                <a:ea typeface="ＭＳ Ｐゴシック" panose="020B0600070205080204" pitchFamily="50" charset="-128"/>
              </a:rPr>
              <a:t>・</a:t>
            </a:r>
            <a:endParaRPr lang="en-US" altLang="ja-JP" dirty="0">
              <a:solidFill>
                <a:srgbClr val="FF9300"/>
              </a:solidFill>
              <a:latin typeface="ＭＳ Ｐゴシック" panose="020B0600070205080204" pitchFamily="50" charset="-128"/>
              <a:ea typeface="ＭＳ Ｐゴシック" panose="020B0600070205080204" pitchFamily="50" charset="-128"/>
            </a:endParaRPr>
          </a:p>
          <a:p>
            <a:pPr algn="ctr"/>
            <a:r>
              <a:rPr lang="ja-JP" altLang="en-US" dirty="0">
                <a:solidFill>
                  <a:srgbClr val="FF9300"/>
                </a:solidFill>
                <a:latin typeface="ＭＳ Ｐゴシック" panose="020B0600070205080204" pitchFamily="50" charset="-128"/>
                <a:ea typeface="ＭＳ Ｐゴシック" panose="020B0600070205080204" pitchFamily="50" charset="-128"/>
              </a:rPr>
              <a:t>通関手続</a:t>
            </a:r>
            <a:endParaRPr lang="en-US" altLang="ja-JP" dirty="0">
              <a:solidFill>
                <a:srgbClr val="FF9300"/>
              </a:solidFill>
              <a:latin typeface="ＭＳ Ｐゴシック" panose="020B0600070205080204" pitchFamily="50" charset="-128"/>
              <a:ea typeface="ＭＳ Ｐゴシック" panose="020B0600070205080204" pitchFamily="50" charset="-128"/>
            </a:endParaRPr>
          </a:p>
        </p:txBody>
      </p:sp>
      <p:sp>
        <p:nvSpPr>
          <p:cNvPr id="9" name="矢印: 右 8">
            <a:extLst>
              <a:ext uri="{FF2B5EF4-FFF2-40B4-BE49-F238E27FC236}">
                <a16:creationId xmlns:a16="http://schemas.microsoft.com/office/drawing/2014/main" id="{DC6B034C-2272-3081-F995-37CD740B1C48}"/>
              </a:ext>
            </a:extLst>
          </p:cNvPr>
          <p:cNvSpPr/>
          <p:nvPr/>
        </p:nvSpPr>
        <p:spPr>
          <a:xfrm>
            <a:off x="4106025" y="2712426"/>
            <a:ext cx="2057708" cy="812626"/>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輸出➡保税倉庫</a:t>
            </a:r>
          </a:p>
        </p:txBody>
      </p:sp>
      <p:sp>
        <p:nvSpPr>
          <p:cNvPr id="10" name="矢印: 右 9">
            <a:extLst>
              <a:ext uri="{FF2B5EF4-FFF2-40B4-BE49-F238E27FC236}">
                <a16:creationId xmlns:a16="http://schemas.microsoft.com/office/drawing/2014/main" id="{F25A40B6-8286-3B8D-863D-D789B1E87CD7}"/>
              </a:ext>
            </a:extLst>
          </p:cNvPr>
          <p:cNvSpPr/>
          <p:nvPr/>
        </p:nvSpPr>
        <p:spPr>
          <a:xfrm>
            <a:off x="8192361" y="2623566"/>
            <a:ext cx="725114" cy="651780"/>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71C2F45-70A3-A1C7-E8F5-A32744E3A9A6}"/>
              </a:ext>
            </a:extLst>
          </p:cNvPr>
          <p:cNvSpPr txBox="1"/>
          <p:nvPr/>
        </p:nvSpPr>
        <p:spPr>
          <a:xfrm>
            <a:off x="9055791" y="2598135"/>
            <a:ext cx="1355782" cy="646331"/>
          </a:xfrm>
          <a:prstGeom prst="rect">
            <a:avLst/>
          </a:prstGeom>
          <a:noFill/>
          <a:ln w="28575">
            <a:solidFill>
              <a:schemeClr val="accent6">
                <a:lumMod val="50000"/>
              </a:schemeClr>
            </a:solidFill>
          </a:ln>
        </p:spPr>
        <p:txBody>
          <a:bodyPr wrap="square" rtlCol="0">
            <a:spAutoFit/>
          </a:bodyPr>
          <a:lstStyle>
            <a:defPPr>
              <a:defRPr lang="en-US"/>
            </a:defPPr>
            <a:lvl1pPr algn="ctr">
              <a:defRPr kumimoji="1" sz="2800" b="1">
                <a:solidFill>
                  <a:schemeClr val="bg2">
                    <a:lumMod val="25000"/>
                  </a:schemeClr>
                </a:solidFill>
                <a:latin typeface="ＭＳ 明朝" panose="02020609040205080304" pitchFamily="17" charset="-128"/>
                <a:ea typeface="ＭＳ 明朝" panose="02020609040205080304" pitchFamily="17" charset="-128"/>
              </a:defRPr>
            </a:lvl1pPr>
          </a:lstStyle>
          <a:p>
            <a:r>
              <a:rPr lang="ja-JP" altLang="en-US" sz="1800" dirty="0">
                <a:solidFill>
                  <a:srgbClr val="FF9300"/>
                </a:solidFill>
                <a:latin typeface="ＭＳ Ｐゴシック" panose="020B0600070205080204" pitchFamily="50" charset="-128"/>
                <a:ea typeface="ＭＳ Ｐゴシック" panose="020B0600070205080204" pitchFamily="50" charset="-128"/>
              </a:rPr>
              <a:t>納品</a:t>
            </a:r>
            <a:endParaRPr lang="en-US" altLang="ja-JP" sz="1800" dirty="0">
              <a:solidFill>
                <a:srgbClr val="FF9300"/>
              </a:solidFill>
              <a:latin typeface="ＭＳ Ｐゴシック" panose="020B0600070205080204" pitchFamily="50" charset="-128"/>
              <a:ea typeface="ＭＳ Ｐゴシック" panose="020B0600070205080204" pitchFamily="50" charset="-128"/>
            </a:endParaRPr>
          </a:p>
          <a:p>
            <a:r>
              <a:rPr lang="ja-JP" altLang="en-US" sz="1800" b="0" dirty="0">
                <a:latin typeface="ＭＳ Ｐゴシック" panose="020B0600070205080204" pitchFamily="50" charset="-128"/>
                <a:ea typeface="ＭＳ Ｐゴシック" panose="020B0600070205080204" pitchFamily="50" charset="-128"/>
              </a:rPr>
              <a:t>（輸入者）</a:t>
            </a:r>
          </a:p>
        </p:txBody>
      </p:sp>
      <p:sp>
        <p:nvSpPr>
          <p:cNvPr id="14" name="テキスト ボックス 13">
            <a:extLst>
              <a:ext uri="{FF2B5EF4-FFF2-40B4-BE49-F238E27FC236}">
                <a16:creationId xmlns:a16="http://schemas.microsoft.com/office/drawing/2014/main" id="{C3B05A26-107E-84F7-D104-D1B3C9ECD1CF}"/>
              </a:ext>
            </a:extLst>
          </p:cNvPr>
          <p:cNvSpPr txBox="1"/>
          <p:nvPr/>
        </p:nvSpPr>
        <p:spPr>
          <a:xfrm>
            <a:off x="375748" y="3865197"/>
            <a:ext cx="3149455" cy="369332"/>
          </a:xfrm>
          <a:prstGeom prst="rect">
            <a:avLst/>
          </a:prstGeom>
          <a:noFill/>
          <a:ln w="28575">
            <a:solidFill>
              <a:schemeClr val="accent6">
                <a:lumMod val="50000"/>
              </a:schemeClr>
            </a:solidFill>
          </a:ln>
        </p:spPr>
        <p:txBody>
          <a:bodyPr wrap="square" rtlCol="0">
            <a:spAutoFit/>
          </a:bodyPr>
          <a:lstStyle/>
          <a:p>
            <a:r>
              <a:rPr lang="ja-JP" altLang="en-US" dirty="0">
                <a:solidFill>
                  <a:srgbClr val="FF9300"/>
                </a:solidFill>
                <a:latin typeface="ＭＳ Ｐゴシック" panose="020B0600070205080204" pitchFamily="50" charset="-128"/>
                <a:ea typeface="ＭＳ Ｐゴシック" panose="020B0600070205080204" pitchFamily="50" charset="-128"/>
              </a:rPr>
              <a:t>海外生産工場登録</a:t>
            </a:r>
            <a:endParaRPr lang="en-US" altLang="ja-JP" dirty="0">
              <a:solidFill>
                <a:srgbClr val="FF9300"/>
              </a:solidFill>
              <a:latin typeface="ＭＳ Ｐゴシック" panose="020B0600070205080204" pitchFamily="50" charset="-128"/>
              <a:ea typeface="ＭＳ Ｐゴシック" panose="020B0600070205080204" pitchFamily="50" charset="-128"/>
            </a:endParaRPr>
          </a:p>
        </p:txBody>
      </p:sp>
      <p:sp>
        <p:nvSpPr>
          <p:cNvPr id="17" name="矢印: 左カーブ 16">
            <a:extLst>
              <a:ext uri="{FF2B5EF4-FFF2-40B4-BE49-F238E27FC236}">
                <a16:creationId xmlns:a16="http://schemas.microsoft.com/office/drawing/2014/main" id="{060ED254-3986-5898-0BB6-8584121BEA92}"/>
              </a:ext>
            </a:extLst>
          </p:cNvPr>
          <p:cNvSpPr/>
          <p:nvPr/>
        </p:nvSpPr>
        <p:spPr>
          <a:xfrm>
            <a:off x="3519224" y="2207958"/>
            <a:ext cx="496774" cy="1901798"/>
          </a:xfrm>
          <a:prstGeom prst="curvedLeftArrow">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F737EEB2-3618-6A0B-8CCC-EA05DC46DB6F}"/>
              </a:ext>
            </a:extLst>
          </p:cNvPr>
          <p:cNvPicPr>
            <a:picLocks noChangeAspect="1"/>
          </p:cNvPicPr>
          <p:nvPr/>
        </p:nvPicPr>
        <p:blipFill>
          <a:blip r:embed="rId3"/>
          <a:stretch>
            <a:fillRect/>
          </a:stretch>
        </p:blipFill>
        <p:spPr>
          <a:xfrm flipV="1">
            <a:off x="0" y="672976"/>
            <a:ext cx="11376025" cy="51218"/>
          </a:xfrm>
          <a:prstGeom prst="rect">
            <a:avLst/>
          </a:prstGeom>
        </p:spPr>
      </p:pic>
      <p:pic>
        <p:nvPicPr>
          <p:cNvPr id="13" name="図 12">
            <a:extLst>
              <a:ext uri="{FF2B5EF4-FFF2-40B4-BE49-F238E27FC236}">
                <a16:creationId xmlns:a16="http://schemas.microsoft.com/office/drawing/2014/main" id="{8EF7ECCA-B796-264B-DFE9-FE8A3F8FAD6F}"/>
              </a:ext>
            </a:extLst>
          </p:cNvPr>
          <p:cNvPicPr>
            <a:picLocks noChangeAspect="1"/>
          </p:cNvPicPr>
          <p:nvPr/>
        </p:nvPicPr>
        <p:blipFill>
          <a:blip r:embed="rId4"/>
          <a:stretch>
            <a:fillRect/>
          </a:stretch>
        </p:blipFill>
        <p:spPr>
          <a:xfrm>
            <a:off x="9954299" y="580736"/>
            <a:ext cx="889335" cy="235698"/>
          </a:xfrm>
          <a:prstGeom prst="rect">
            <a:avLst/>
          </a:prstGeom>
        </p:spPr>
      </p:pic>
    </p:spTree>
    <p:extLst>
      <p:ext uri="{BB962C8B-B14F-4D97-AF65-F5344CB8AC3E}">
        <p14:creationId xmlns:p14="http://schemas.microsoft.com/office/powerpoint/2010/main" val="314907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FBBD58-2F6C-7592-AA70-836D6E67F972}"/>
              </a:ext>
            </a:extLst>
          </p:cNvPr>
          <p:cNvSpPr>
            <a:spLocks noGrp="1"/>
          </p:cNvSpPr>
          <p:nvPr>
            <p:ph type="sldNum" sz="quarter" idx="12"/>
          </p:nvPr>
        </p:nvSpPr>
        <p:spPr/>
        <p:txBody>
          <a:bodyPr/>
          <a:lstStyle/>
          <a:p>
            <a:fld id="{8DA83ACC-79BE-40C7-A1EF-E2DCDB497777}" type="slidenum">
              <a:rPr kumimoji="1" lang="ja-JP" altLang="en-US" smtClean="0"/>
              <a:t>14</a:t>
            </a:fld>
            <a:endParaRPr kumimoji="1" lang="ja-JP" altLang="en-US"/>
          </a:p>
        </p:txBody>
      </p:sp>
      <p:pic>
        <p:nvPicPr>
          <p:cNvPr id="6" name="図 5">
            <a:extLst>
              <a:ext uri="{FF2B5EF4-FFF2-40B4-BE49-F238E27FC236}">
                <a16:creationId xmlns:a16="http://schemas.microsoft.com/office/drawing/2014/main" id="{669F7831-54B1-00C3-5C38-9A142C5B813E}"/>
              </a:ext>
            </a:extLst>
          </p:cNvPr>
          <p:cNvPicPr>
            <a:picLocks noChangeAspect="1"/>
          </p:cNvPicPr>
          <p:nvPr/>
        </p:nvPicPr>
        <p:blipFill>
          <a:blip r:embed="rId2"/>
          <a:stretch>
            <a:fillRect/>
          </a:stretch>
        </p:blipFill>
        <p:spPr>
          <a:xfrm>
            <a:off x="8864081" y="4548580"/>
            <a:ext cx="2511943" cy="2282891"/>
          </a:xfrm>
          <a:prstGeom prst="rect">
            <a:avLst/>
          </a:prstGeom>
        </p:spPr>
      </p:pic>
      <p:sp>
        <p:nvSpPr>
          <p:cNvPr id="3" name="テキスト ボックス 2">
            <a:extLst>
              <a:ext uri="{FF2B5EF4-FFF2-40B4-BE49-F238E27FC236}">
                <a16:creationId xmlns:a16="http://schemas.microsoft.com/office/drawing/2014/main" id="{7091A539-E947-8B1B-0390-786B906A4DD3}"/>
              </a:ext>
            </a:extLst>
          </p:cNvPr>
          <p:cNvSpPr txBox="1"/>
          <p:nvPr/>
        </p:nvSpPr>
        <p:spPr>
          <a:xfrm>
            <a:off x="375748" y="154244"/>
            <a:ext cx="1895067" cy="461665"/>
          </a:xfrm>
          <a:prstGeom prst="rect">
            <a:avLst/>
          </a:prstGeom>
          <a:solidFill>
            <a:schemeClr val="bg1"/>
          </a:solidFill>
          <a:ln w="28575">
            <a:noFill/>
          </a:ln>
        </p:spPr>
        <p:txBody>
          <a:bodyPr wrap="square" rtlCol="0">
            <a:spAutoFit/>
          </a:bodyPr>
          <a:lstStyle/>
          <a:p>
            <a:r>
              <a:rPr kumimoji="1" lang="ja-JP" altLang="en-US" sz="2400" dirty="0">
                <a:solidFill>
                  <a:schemeClr val="bg2">
                    <a:lumMod val="25000"/>
                  </a:schemeClr>
                </a:solidFill>
                <a:latin typeface="ＭＳ Ｐゴシック" panose="020B0600070205080204" pitchFamily="50" charset="-128"/>
                <a:ea typeface="ＭＳ Ｐゴシック" panose="020B0600070205080204" pitchFamily="50" charset="-128"/>
              </a:rPr>
              <a:t>台湾編</a:t>
            </a:r>
            <a:endParaRPr kumimoji="1" lang="en-US" altLang="ja-JP" sz="2400" dirty="0">
              <a:solidFill>
                <a:schemeClr val="bg2">
                  <a:lumMod val="25000"/>
                </a:schemeClr>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DB044131-32B8-E052-6633-8B4AFA952AD1}"/>
              </a:ext>
            </a:extLst>
          </p:cNvPr>
          <p:cNvSpPr txBox="1"/>
          <p:nvPr/>
        </p:nvSpPr>
        <p:spPr>
          <a:xfrm>
            <a:off x="408114" y="1918410"/>
            <a:ext cx="3077178" cy="1477328"/>
          </a:xfrm>
          <a:prstGeom prst="rect">
            <a:avLst/>
          </a:prstGeom>
          <a:noFill/>
          <a:ln w="28575">
            <a:solidFill>
              <a:schemeClr val="accent6">
                <a:lumMod val="50000"/>
              </a:schemeClr>
            </a:solidFill>
          </a:ln>
        </p:spPr>
        <p:txBody>
          <a:bodyPr wrap="square" rtlCol="0">
            <a:spAutoFit/>
          </a:bodyPr>
          <a:lstStyle/>
          <a:p>
            <a:r>
              <a:rPr lang="ja-JP" altLang="en-US" dirty="0">
                <a:solidFill>
                  <a:srgbClr val="FF9300"/>
                </a:solidFill>
                <a:latin typeface="ＭＳ Ｐゴシック" panose="020B0600070205080204" pitchFamily="50" charset="-128"/>
                <a:ea typeface="ＭＳ Ｐゴシック" panose="020B0600070205080204" pitchFamily="50" charset="-128"/>
              </a:rPr>
              <a:t>一般食品</a:t>
            </a:r>
            <a:endParaRPr lang="en-US" altLang="ja-JP" dirty="0">
              <a:solidFill>
                <a:srgbClr val="FF9300"/>
              </a:solidFill>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・輸入許可判断</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・製品原材料確認</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・ラベル作成</a:t>
            </a:r>
            <a:r>
              <a:rPr kumimoji="1" lang="en-US" altLang="ja-JP" dirty="0">
                <a:latin typeface="ＭＳ Ｐゴシック" panose="020B0600070205080204" pitchFamily="50" charset="-128"/>
                <a:ea typeface="ＭＳ Ｐゴシック" panose="020B0600070205080204" pitchFamily="50" charset="-128"/>
              </a:rPr>
              <a:t>or</a:t>
            </a:r>
            <a:r>
              <a:rPr kumimoji="1" lang="ja-JP" altLang="en-US" dirty="0">
                <a:latin typeface="ＭＳ Ｐゴシック" panose="020B0600070205080204" pitchFamily="50" charset="-128"/>
                <a:ea typeface="ＭＳ Ｐゴシック" panose="020B0600070205080204" pitchFamily="50" charset="-128"/>
              </a:rPr>
              <a:t>確認</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・製品基準の確認</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F694525B-7D29-AC3B-525C-A72703DF2553}"/>
              </a:ext>
            </a:extLst>
          </p:cNvPr>
          <p:cNvSpPr txBox="1"/>
          <p:nvPr/>
        </p:nvSpPr>
        <p:spPr>
          <a:xfrm>
            <a:off x="6361480" y="2195409"/>
            <a:ext cx="1789143" cy="923330"/>
          </a:xfrm>
          <a:prstGeom prst="rect">
            <a:avLst/>
          </a:prstGeom>
          <a:noFill/>
          <a:ln w="28575">
            <a:solidFill>
              <a:schemeClr val="accent6">
                <a:lumMod val="50000"/>
              </a:schemeClr>
            </a:solidFill>
          </a:ln>
        </p:spPr>
        <p:txBody>
          <a:bodyPr wrap="square" rtlCol="0">
            <a:spAutoFit/>
          </a:bodyPr>
          <a:lstStyle/>
          <a:p>
            <a:pPr algn="ctr"/>
            <a:endParaRPr lang="en-US" altLang="ja-JP" dirty="0">
              <a:solidFill>
                <a:srgbClr val="FF9300"/>
              </a:solidFill>
              <a:latin typeface="ＭＳ Ｐゴシック" panose="020B0600070205080204" pitchFamily="50" charset="-128"/>
              <a:ea typeface="ＭＳ Ｐゴシック" panose="020B0600070205080204" pitchFamily="50" charset="-128"/>
            </a:endParaRPr>
          </a:p>
          <a:p>
            <a:pPr algn="ctr"/>
            <a:r>
              <a:rPr lang="ja-JP" altLang="en-US" dirty="0">
                <a:solidFill>
                  <a:srgbClr val="FF9300"/>
                </a:solidFill>
                <a:latin typeface="ＭＳ Ｐゴシック" panose="020B0600070205080204" pitchFamily="50" charset="-128"/>
                <a:ea typeface="ＭＳ Ｐゴシック" panose="020B0600070205080204" pitchFamily="50" charset="-128"/>
              </a:rPr>
              <a:t>通関手続</a:t>
            </a:r>
            <a:endParaRPr lang="en-US" altLang="ja-JP" dirty="0">
              <a:solidFill>
                <a:srgbClr val="FF9300"/>
              </a:solidFill>
              <a:latin typeface="ＭＳ Ｐゴシック" panose="020B0600070205080204" pitchFamily="50" charset="-128"/>
              <a:ea typeface="ＭＳ Ｐゴシック" panose="020B0600070205080204" pitchFamily="50" charset="-128"/>
            </a:endParaRPr>
          </a:p>
          <a:p>
            <a:pPr algn="ctr"/>
            <a:endParaRPr lang="en-US" altLang="ja-JP" dirty="0">
              <a:solidFill>
                <a:srgbClr val="FF9300"/>
              </a:solidFill>
              <a:latin typeface="ＭＳ Ｐゴシック" panose="020B0600070205080204" pitchFamily="50" charset="-128"/>
              <a:ea typeface="ＭＳ Ｐゴシック" panose="020B0600070205080204" pitchFamily="50" charset="-128"/>
            </a:endParaRPr>
          </a:p>
        </p:txBody>
      </p:sp>
      <p:sp>
        <p:nvSpPr>
          <p:cNvPr id="9" name="矢印: 右 8">
            <a:extLst>
              <a:ext uri="{FF2B5EF4-FFF2-40B4-BE49-F238E27FC236}">
                <a16:creationId xmlns:a16="http://schemas.microsoft.com/office/drawing/2014/main" id="{DC6B034C-2272-3081-F995-37CD740B1C48}"/>
              </a:ext>
            </a:extLst>
          </p:cNvPr>
          <p:cNvSpPr/>
          <p:nvPr/>
        </p:nvSpPr>
        <p:spPr>
          <a:xfrm>
            <a:off x="3937876" y="2181340"/>
            <a:ext cx="2332164" cy="812626"/>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輸出➡保税倉庫</a:t>
            </a:r>
          </a:p>
        </p:txBody>
      </p:sp>
      <p:sp>
        <p:nvSpPr>
          <p:cNvPr id="10" name="矢印: 右 9">
            <a:extLst>
              <a:ext uri="{FF2B5EF4-FFF2-40B4-BE49-F238E27FC236}">
                <a16:creationId xmlns:a16="http://schemas.microsoft.com/office/drawing/2014/main" id="{F25A40B6-8286-3B8D-863D-D789B1E87CD7}"/>
              </a:ext>
            </a:extLst>
          </p:cNvPr>
          <p:cNvSpPr/>
          <p:nvPr/>
        </p:nvSpPr>
        <p:spPr>
          <a:xfrm>
            <a:off x="8240650" y="2342186"/>
            <a:ext cx="725114" cy="651780"/>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71C2F45-70A3-A1C7-E8F5-A32744E3A9A6}"/>
              </a:ext>
            </a:extLst>
          </p:cNvPr>
          <p:cNvSpPr txBox="1"/>
          <p:nvPr/>
        </p:nvSpPr>
        <p:spPr>
          <a:xfrm>
            <a:off x="9055791" y="2323536"/>
            <a:ext cx="1355782" cy="646331"/>
          </a:xfrm>
          <a:prstGeom prst="rect">
            <a:avLst/>
          </a:prstGeom>
          <a:noFill/>
          <a:ln w="28575">
            <a:solidFill>
              <a:schemeClr val="accent6">
                <a:lumMod val="50000"/>
              </a:schemeClr>
            </a:solidFill>
          </a:ln>
        </p:spPr>
        <p:txBody>
          <a:bodyPr wrap="square" rtlCol="0">
            <a:spAutoFit/>
          </a:bodyPr>
          <a:lstStyle>
            <a:defPPr>
              <a:defRPr lang="en-US"/>
            </a:defPPr>
            <a:lvl1pPr algn="ctr">
              <a:defRPr kumimoji="1" sz="2800" b="1">
                <a:solidFill>
                  <a:schemeClr val="bg2">
                    <a:lumMod val="25000"/>
                  </a:schemeClr>
                </a:solidFill>
                <a:latin typeface="ＭＳ 明朝" panose="02020609040205080304" pitchFamily="17" charset="-128"/>
                <a:ea typeface="ＭＳ 明朝" panose="02020609040205080304" pitchFamily="17" charset="-128"/>
              </a:defRPr>
            </a:lvl1pPr>
          </a:lstStyle>
          <a:p>
            <a:r>
              <a:rPr lang="ja-JP" altLang="en-US" sz="1800" dirty="0">
                <a:solidFill>
                  <a:srgbClr val="FF9300"/>
                </a:solidFill>
                <a:latin typeface="ＭＳ Ｐゴシック" panose="020B0600070205080204" pitchFamily="50" charset="-128"/>
                <a:ea typeface="ＭＳ Ｐゴシック" panose="020B0600070205080204" pitchFamily="50" charset="-128"/>
              </a:rPr>
              <a:t>納品</a:t>
            </a:r>
            <a:endParaRPr lang="en-US" altLang="ja-JP" sz="1800" dirty="0">
              <a:solidFill>
                <a:srgbClr val="FF9300"/>
              </a:solidFill>
              <a:latin typeface="ＭＳ Ｐゴシック" panose="020B0600070205080204" pitchFamily="50" charset="-128"/>
              <a:ea typeface="ＭＳ Ｐゴシック" panose="020B0600070205080204" pitchFamily="50" charset="-128"/>
            </a:endParaRPr>
          </a:p>
          <a:p>
            <a:r>
              <a:rPr lang="ja-JP" altLang="en-US" sz="1800" b="0" dirty="0">
                <a:latin typeface="ＭＳ Ｐゴシック" panose="020B0600070205080204" pitchFamily="50" charset="-128"/>
                <a:ea typeface="ＭＳ Ｐゴシック" panose="020B0600070205080204" pitchFamily="50" charset="-128"/>
              </a:rPr>
              <a:t>（輸入者）</a:t>
            </a:r>
          </a:p>
        </p:txBody>
      </p:sp>
      <p:sp>
        <p:nvSpPr>
          <p:cNvPr id="13" name="矢印: 五方向 12">
            <a:extLst>
              <a:ext uri="{FF2B5EF4-FFF2-40B4-BE49-F238E27FC236}">
                <a16:creationId xmlns:a16="http://schemas.microsoft.com/office/drawing/2014/main" id="{460819FF-3FD1-950D-4561-16B16029BEE9}"/>
              </a:ext>
            </a:extLst>
          </p:cNvPr>
          <p:cNvSpPr/>
          <p:nvPr/>
        </p:nvSpPr>
        <p:spPr>
          <a:xfrm>
            <a:off x="698350" y="4502756"/>
            <a:ext cx="9713223" cy="679412"/>
          </a:xfrm>
          <a:prstGeom prst="homePlate">
            <a:avLst/>
          </a:prstGeom>
          <a:solidFill>
            <a:schemeClr val="bg1"/>
          </a:solidFill>
          <a:ln w="127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accent6">
                    <a:lumMod val="50000"/>
                  </a:schemeClr>
                </a:solidFill>
                <a:latin typeface="ＭＳ Ｐゴシック" panose="020B0600070205080204" pitchFamily="50" charset="-128"/>
                <a:ea typeface="ＭＳ Ｐゴシック" panose="020B0600070205080204" pitchFamily="50" charset="-128"/>
              </a:rPr>
              <a:t>初回でも取引がスムーズにできるようサポート致します。</a:t>
            </a:r>
          </a:p>
        </p:txBody>
      </p:sp>
      <p:pic>
        <p:nvPicPr>
          <p:cNvPr id="8" name="図 7">
            <a:extLst>
              <a:ext uri="{FF2B5EF4-FFF2-40B4-BE49-F238E27FC236}">
                <a16:creationId xmlns:a16="http://schemas.microsoft.com/office/drawing/2014/main" id="{253B0037-4CF0-444C-DADF-D70F00D026E8}"/>
              </a:ext>
            </a:extLst>
          </p:cNvPr>
          <p:cNvPicPr>
            <a:picLocks noChangeAspect="1"/>
          </p:cNvPicPr>
          <p:nvPr/>
        </p:nvPicPr>
        <p:blipFill>
          <a:blip r:embed="rId3"/>
          <a:stretch>
            <a:fillRect/>
          </a:stretch>
        </p:blipFill>
        <p:spPr>
          <a:xfrm flipV="1">
            <a:off x="0" y="672976"/>
            <a:ext cx="11376025" cy="51218"/>
          </a:xfrm>
          <a:prstGeom prst="rect">
            <a:avLst/>
          </a:prstGeom>
        </p:spPr>
      </p:pic>
      <p:pic>
        <p:nvPicPr>
          <p:cNvPr id="14" name="図 13">
            <a:extLst>
              <a:ext uri="{FF2B5EF4-FFF2-40B4-BE49-F238E27FC236}">
                <a16:creationId xmlns:a16="http://schemas.microsoft.com/office/drawing/2014/main" id="{2F1BCCF9-651B-5209-5810-CBA793B3007C}"/>
              </a:ext>
            </a:extLst>
          </p:cNvPr>
          <p:cNvPicPr>
            <a:picLocks noChangeAspect="1"/>
          </p:cNvPicPr>
          <p:nvPr/>
        </p:nvPicPr>
        <p:blipFill>
          <a:blip r:embed="rId4"/>
          <a:stretch>
            <a:fillRect/>
          </a:stretch>
        </p:blipFill>
        <p:spPr>
          <a:xfrm>
            <a:off x="9954299" y="580736"/>
            <a:ext cx="889335" cy="235698"/>
          </a:xfrm>
          <a:prstGeom prst="rect">
            <a:avLst/>
          </a:prstGeom>
        </p:spPr>
      </p:pic>
    </p:spTree>
    <p:extLst>
      <p:ext uri="{BB962C8B-B14F-4D97-AF65-F5344CB8AC3E}">
        <p14:creationId xmlns:p14="http://schemas.microsoft.com/office/powerpoint/2010/main" val="1866648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984B5-8F2C-44FB-2696-FEBC35D8316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8A45A5-77C1-1C75-6042-210DF9614598}"/>
              </a:ext>
            </a:extLst>
          </p:cNvPr>
          <p:cNvSpPr>
            <a:spLocks noGrp="1"/>
          </p:cNvSpPr>
          <p:nvPr>
            <p:ph type="sldNum" sz="quarter" idx="12"/>
          </p:nvPr>
        </p:nvSpPr>
        <p:spPr/>
        <p:txBody>
          <a:bodyPr/>
          <a:lstStyle/>
          <a:p>
            <a:fld id="{8DA83ACC-79BE-40C7-A1EF-E2DCDB497777}" type="slidenum">
              <a:rPr kumimoji="1" lang="ja-JP" altLang="en-US" smtClean="0"/>
              <a:t>15</a:t>
            </a:fld>
            <a:endParaRPr kumimoji="1" lang="ja-JP" altLang="en-US"/>
          </a:p>
        </p:txBody>
      </p:sp>
      <p:pic>
        <p:nvPicPr>
          <p:cNvPr id="6" name="図 5">
            <a:extLst>
              <a:ext uri="{FF2B5EF4-FFF2-40B4-BE49-F238E27FC236}">
                <a16:creationId xmlns:a16="http://schemas.microsoft.com/office/drawing/2014/main" id="{B1627BB6-71A8-F828-9ADE-D72C13C1E903}"/>
              </a:ext>
            </a:extLst>
          </p:cNvPr>
          <p:cNvPicPr>
            <a:picLocks noChangeAspect="1"/>
          </p:cNvPicPr>
          <p:nvPr/>
        </p:nvPicPr>
        <p:blipFill>
          <a:blip r:embed="rId2"/>
          <a:stretch>
            <a:fillRect/>
          </a:stretch>
        </p:blipFill>
        <p:spPr>
          <a:xfrm>
            <a:off x="8864081" y="4548580"/>
            <a:ext cx="2511943" cy="2282891"/>
          </a:xfrm>
          <a:prstGeom prst="rect">
            <a:avLst/>
          </a:prstGeom>
        </p:spPr>
      </p:pic>
      <p:pic>
        <p:nvPicPr>
          <p:cNvPr id="8" name="図 7">
            <a:extLst>
              <a:ext uri="{FF2B5EF4-FFF2-40B4-BE49-F238E27FC236}">
                <a16:creationId xmlns:a16="http://schemas.microsoft.com/office/drawing/2014/main" id="{AF2C6EDE-8749-6F2F-AEA2-FB6A5255B787}"/>
              </a:ext>
            </a:extLst>
          </p:cNvPr>
          <p:cNvPicPr>
            <a:picLocks noChangeAspect="1"/>
          </p:cNvPicPr>
          <p:nvPr/>
        </p:nvPicPr>
        <p:blipFill>
          <a:blip r:embed="rId3"/>
          <a:stretch>
            <a:fillRect/>
          </a:stretch>
        </p:blipFill>
        <p:spPr>
          <a:xfrm flipV="1">
            <a:off x="0" y="672976"/>
            <a:ext cx="11376025" cy="51218"/>
          </a:xfrm>
          <a:prstGeom prst="rect">
            <a:avLst/>
          </a:prstGeom>
        </p:spPr>
      </p:pic>
      <p:pic>
        <p:nvPicPr>
          <p:cNvPr id="14" name="図 13">
            <a:extLst>
              <a:ext uri="{FF2B5EF4-FFF2-40B4-BE49-F238E27FC236}">
                <a16:creationId xmlns:a16="http://schemas.microsoft.com/office/drawing/2014/main" id="{3B5F475B-DA6C-AFC9-83B9-B7FFB10733A9}"/>
              </a:ext>
            </a:extLst>
          </p:cNvPr>
          <p:cNvPicPr>
            <a:picLocks noChangeAspect="1"/>
          </p:cNvPicPr>
          <p:nvPr/>
        </p:nvPicPr>
        <p:blipFill>
          <a:blip r:embed="rId4"/>
          <a:stretch>
            <a:fillRect/>
          </a:stretch>
        </p:blipFill>
        <p:spPr>
          <a:xfrm>
            <a:off x="9954299" y="580736"/>
            <a:ext cx="889335" cy="235698"/>
          </a:xfrm>
          <a:prstGeom prst="rect">
            <a:avLst/>
          </a:prstGeom>
        </p:spPr>
      </p:pic>
      <p:sp>
        <p:nvSpPr>
          <p:cNvPr id="19" name="矩形 48">
            <a:extLst>
              <a:ext uri="{FF2B5EF4-FFF2-40B4-BE49-F238E27FC236}">
                <a16:creationId xmlns:a16="http://schemas.microsoft.com/office/drawing/2014/main" id="{4D461842-9F9D-DC1A-6CF7-36F981AD1FBE}"/>
              </a:ext>
            </a:extLst>
          </p:cNvPr>
          <p:cNvSpPr/>
          <p:nvPr/>
        </p:nvSpPr>
        <p:spPr bwMode="auto">
          <a:xfrm>
            <a:off x="-355369" y="-504024"/>
            <a:ext cx="314379" cy="894749"/>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MS PGothic" panose="020B0600070205080204" pitchFamily="34" charset="-128"/>
              <a:ea typeface="MS PGothic" panose="020B0600070205080204" pitchFamily="34" charset="-128"/>
            </a:endParaRPr>
          </a:p>
        </p:txBody>
      </p:sp>
      <p:sp>
        <p:nvSpPr>
          <p:cNvPr id="20" name="Rectangle 25">
            <a:extLst>
              <a:ext uri="{FF2B5EF4-FFF2-40B4-BE49-F238E27FC236}">
                <a16:creationId xmlns:a16="http://schemas.microsoft.com/office/drawing/2014/main" id="{13048BF0-1B70-2721-F0F8-C9398FD2BC04}"/>
              </a:ext>
            </a:extLst>
          </p:cNvPr>
          <p:cNvSpPr/>
          <p:nvPr/>
        </p:nvSpPr>
        <p:spPr>
          <a:xfrm>
            <a:off x="2712210" y="1943859"/>
            <a:ext cx="2536889" cy="1406588"/>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tIns="720000" anchor="t" anchorCtr="1">
            <a:normAutofit/>
          </a:bodyPr>
          <a:lstStyle/>
          <a:p>
            <a:pPr algn="ctr">
              <a:lnSpc>
                <a:spcPct val="120000"/>
              </a:lnSpc>
              <a:defRPr/>
            </a:pPr>
            <a:endParaRPr lang="zh-CN" altLang="en-US" sz="1100" dirty="0">
              <a:solidFill>
                <a:schemeClr val="dk1">
                  <a:lumMod val="100000"/>
                </a:schemeClr>
              </a:solidFill>
              <a:latin typeface="MS PGothic" panose="020B0600070205080204" pitchFamily="34" charset="-128"/>
              <a:ea typeface="MS PGothic" panose="020B0600070205080204" pitchFamily="34" charset="-128"/>
            </a:endParaRPr>
          </a:p>
        </p:txBody>
      </p:sp>
      <p:sp>
        <p:nvSpPr>
          <p:cNvPr id="21" name="Rectangle 26">
            <a:extLst>
              <a:ext uri="{FF2B5EF4-FFF2-40B4-BE49-F238E27FC236}">
                <a16:creationId xmlns:a16="http://schemas.microsoft.com/office/drawing/2014/main" id="{B88D013D-1ECB-0D5A-A1A6-BDD0179CE1B4}"/>
              </a:ext>
            </a:extLst>
          </p:cNvPr>
          <p:cNvSpPr/>
          <p:nvPr/>
        </p:nvSpPr>
        <p:spPr>
          <a:xfrm>
            <a:off x="2712213" y="1499416"/>
            <a:ext cx="2536888" cy="383901"/>
          </a:xfrm>
          <a:prstGeom prst="rect">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S PGothic" panose="020B0600070205080204" pitchFamily="34" charset="-128"/>
              <a:ea typeface="MS PGothic" panose="020B0600070205080204" pitchFamily="34" charset="-128"/>
            </a:endParaRPr>
          </a:p>
        </p:txBody>
      </p:sp>
      <p:sp>
        <p:nvSpPr>
          <p:cNvPr id="22" name="TextBox 28">
            <a:extLst>
              <a:ext uri="{FF2B5EF4-FFF2-40B4-BE49-F238E27FC236}">
                <a16:creationId xmlns:a16="http://schemas.microsoft.com/office/drawing/2014/main" id="{C99F290F-C3EC-0619-12B9-9CA6DDC20785}"/>
              </a:ext>
            </a:extLst>
          </p:cNvPr>
          <p:cNvSpPr txBox="1">
            <a:spLocks/>
          </p:cNvSpPr>
          <p:nvPr/>
        </p:nvSpPr>
        <p:spPr bwMode="auto">
          <a:xfrm>
            <a:off x="1833097" y="4451557"/>
            <a:ext cx="1176341" cy="210943"/>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92500" lnSpcReduction="10000"/>
            <a:sp3d/>
          </a:bodyPr>
          <a:lstStyle/>
          <a:p>
            <a:pPr algn="r">
              <a:buClr>
                <a:prstClr val="white"/>
              </a:buClr>
              <a:defRPr/>
            </a:pPr>
            <a:endParaRPr lang="zh-CN" altLang="en-US" sz="1600" b="1" dirty="0">
              <a:solidFill>
                <a:schemeClr val="bg1"/>
              </a:solidFill>
              <a:latin typeface="MS PGothic" panose="020B0600070205080204" pitchFamily="34" charset="-128"/>
              <a:ea typeface="MS PGothic" panose="020B0600070205080204" pitchFamily="34" charset="-128"/>
            </a:endParaRPr>
          </a:p>
        </p:txBody>
      </p:sp>
      <p:sp>
        <p:nvSpPr>
          <p:cNvPr id="23" name="Rectangle 35">
            <a:extLst>
              <a:ext uri="{FF2B5EF4-FFF2-40B4-BE49-F238E27FC236}">
                <a16:creationId xmlns:a16="http://schemas.microsoft.com/office/drawing/2014/main" id="{A2EECE79-0149-7543-648B-800C602E563D}"/>
              </a:ext>
            </a:extLst>
          </p:cNvPr>
          <p:cNvSpPr/>
          <p:nvPr/>
        </p:nvSpPr>
        <p:spPr>
          <a:xfrm>
            <a:off x="5549862" y="1520770"/>
            <a:ext cx="2651566" cy="378072"/>
          </a:xfrm>
          <a:prstGeom prst="rect">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S PGothic" panose="020B0600070205080204" pitchFamily="34" charset="-128"/>
              <a:ea typeface="MS PGothic" panose="020B0600070205080204" pitchFamily="34" charset="-128"/>
            </a:endParaRPr>
          </a:p>
        </p:txBody>
      </p:sp>
      <p:sp>
        <p:nvSpPr>
          <p:cNvPr id="24" name="Rectangle 40">
            <a:extLst>
              <a:ext uri="{FF2B5EF4-FFF2-40B4-BE49-F238E27FC236}">
                <a16:creationId xmlns:a16="http://schemas.microsoft.com/office/drawing/2014/main" id="{B3FE80F3-FA25-9701-1F5D-8007A5CE9D9E}"/>
              </a:ext>
            </a:extLst>
          </p:cNvPr>
          <p:cNvSpPr/>
          <p:nvPr/>
        </p:nvSpPr>
        <p:spPr>
          <a:xfrm>
            <a:off x="8597916" y="1563750"/>
            <a:ext cx="2656945" cy="352549"/>
          </a:xfrm>
          <a:prstGeom prst="rect">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S PGothic" panose="020B0600070205080204" pitchFamily="34" charset="-128"/>
              <a:ea typeface="MS PGothic" panose="020B0600070205080204" pitchFamily="34" charset="-128"/>
            </a:endParaRPr>
          </a:p>
        </p:txBody>
      </p:sp>
      <p:sp>
        <p:nvSpPr>
          <p:cNvPr id="25" name="Rectangle 27">
            <a:extLst>
              <a:ext uri="{FF2B5EF4-FFF2-40B4-BE49-F238E27FC236}">
                <a16:creationId xmlns:a16="http://schemas.microsoft.com/office/drawing/2014/main" id="{646B4917-22CF-581D-D9D4-85204C4B37A4}"/>
              </a:ext>
            </a:extLst>
          </p:cNvPr>
          <p:cNvSpPr/>
          <p:nvPr/>
        </p:nvSpPr>
        <p:spPr>
          <a:xfrm>
            <a:off x="5549861" y="1965213"/>
            <a:ext cx="2651568" cy="1385234"/>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tIns="720000" anchor="t" anchorCtr="1">
            <a:normAutofit/>
          </a:bodyPr>
          <a:lstStyle/>
          <a:p>
            <a:pPr algn="ctr">
              <a:lnSpc>
                <a:spcPct val="120000"/>
              </a:lnSpc>
            </a:pPr>
            <a:endParaRPr lang="zh-CN" altLang="en-US" sz="1100" dirty="0">
              <a:solidFill>
                <a:schemeClr val="dk1">
                  <a:lumMod val="100000"/>
                </a:schemeClr>
              </a:solidFill>
              <a:latin typeface="MS PGothic" panose="020B0600070205080204" pitchFamily="34" charset="-128"/>
              <a:ea typeface="MS PGothic" panose="020B0600070205080204" pitchFamily="34" charset="-128"/>
            </a:endParaRPr>
          </a:p>
        </p:txBody>
      </p:sp>
      <p:sp>
        <p:nvSpPr>
          <p:cNvPr id="26" name="Rectangle 29">
            <a:extLst>
              <a:ext uri="{FF2B5EF4-FFF2-40B4-BE49-F238E27FC236}">
                <a16:creationId xmlns:a16="http://schemas.microsoft.com/office/drawing/2014/main" id="{6BABFD28-ED93-ACBD-DA5B-D0C6DE3E9DB6}"/>
              </a:ext>
            </a:extLst>
          </p:cNvPr>
          <p:cNvSpPr/>
          <p:nvPr/>
        </p:nvSpPr>
        <p:spPr>
          <a:xfrm>
            <a:off x="8597917" y="2008193"/>
            <a:ext cx="2656947" cy="1291718"/>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tIns="720000" anchor="t" anchorCtr="1">
            <a:normAutofit/>
          </a:bodyPr>
          <a:lstStyle/>
          <a:p>
            <a:pPr algn="ctr">
              <a:lnSpc>
                <a:spcPct val="120000"/>
              </a:lnSpc>
            </a:pPr>
            <a:endParaRPr lang="zh-CN" altLang="en-US" sz="1100" dirty="0">
              <a:solidFill>
                <a:schemeClr val="dk1">
                  <a:lumMod val="100000"/>
                </a:schemeClr>
              </a:solidFill>
              <a:latin typeface="MS PGothic" panose="020B0600070205080204" pitchFamily="34" charset="-128"/>
              <a:ea typeface="MS PGothic" panose="020B0600070205080204" pitchFamily="34" charset="-128"/>
            </a:endParaRPr>
          </a:p>
        </p:txBody>
      </p:sp>
      <p:sp>
        <p:nvSpPr>
          <p:cNvPr id="27" name="矩形 61">
            <a:extLst>
              <a:ext uri="{FF2B5EF4-FFF2-40B4-BE49-F238E27FC236}">
                <a16:creationId xmlns:a16="http://schemas.microsoft.com/office/drawing/2014/main" id="{53E5B071-99DD-6318-9316-5B8E0327E96A}"/>
              </a:ext>
            </a:extLst>
          </p:cNvPr>
          <p:cNvSpPr/>
          <p:nvPr/>
        </p:nvSpPr>
        <p:spPr>
          <a:xfrm>
            <a:off x="2898601" y="2221267"/>
            <a:ext cx="2323871" cy="646331"/>
          </a:xfrm>
          <a:prstGeom prst="rect">
            <a:avLst/>
          </a:prstGeom>
        </p:spPr>
        <p:txBody>
          <a:bodyPr wrap="square">
            <a:spAutoFit/>
            <a:scene3d>
              <a:camera prst="orthographicFront"/>
              <a:lightRig rig="threePt" dir="t"/>
            </a:scene3d>
            <a:sp3d contourW="12700"/>
          </a:bodyPr>
          <a:lstStyle/>
          <a:p>
            <a:pPr algn="ctr"/>
            <a:r>
              <a:rPr kumimoji="1" lang="en-US" altLang="ja-JP" dirty="0">
                <a:latin typeface="MS PGothic" panose="020B0600070205080204" pitchFamily="34" charset="-128"/>
                <a:ea typeface="MS PGothic" panose="020B0600070205080204" pitchFamily="34" charset="-128"/>
              </a:rPr>
              <a:t>GRAS</a:t>
            </a:r>
          </a:p>
          <a:p>
            <a:pPr algn="ctr"/>
            <a:r>
              <a:rPr kumimoji="1" lang="en-US" altLang="ja-JP" dirty="0">
                <a:latin typeface="MS PGothic" panose="020B0600070205080204" pitchFamily="34" charset="-128"/>
                <a:ea typeface="MS PGothic" panose="020B0600070205080204" pitchFamily="34" charset="-128"/>
              </a:rPr>
              <a:t>NDI</a:t>
            </a:r>
          </a:p>
        </p:txBody>
      </p:sp>
      <p:sp>
        <p:nvSpPr>
          <p:cNvPr id="28" name="矩形 62">
            <a:extLst>
              <a:ext uri="{FF2B5EF4-FFF2-40B4-BE49-F238E27FC236}">
                <a16:creationId xmlns:a16="http://schemas.microsoft.com/office/drawing/2014/main" id="{AB8BB4D7-1598-8FA3-E499-A23F4E37B8AB}"/>
              </a:ext>
            </a:extLst>
          </p:cNvPr>
          <p:cNvSpPr/>
          <p:nvPr/>
        </p:nvSpPr>
        <p:spPr>
          <a:xfrm>
            <a:off x="3194658" y="1508562"/>
            <a:ext cx="1756829" cy="380553"/>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chemeClr val="bg1"/>
                </a:solidFill>
                <a:latin typeface="MS PGothic" panose="020B0600070205080204" pitchFamily="34" charset="-128"/>
                <a:ea typeface="MS PGothic" panose="020B0600070205080204" pitchFamily="34" charset="-128"/>
              </a:rPr>
              <a:t>US</a:t>
            </a:r>
            <a:endParaRPr lang="zh-CN" altLang="en-US" b="1" dirty="0">
              <a:solidFill>
                <a:schemeClr val="bg1"/>
              </a:solidFill>
              <a:latin typeface="MS PGothic" panose="020B0600070205080204" pitchFamily="34" charset="-128"/>
              <a:ea typeface="MS PGothic" panose="020B0600070205080204" pitchFamily="34" charset="-128"/>
            </a:endParaRPr>
          </a:p>
        </p:txBody>
      </p:sp>
      <p:sp>
        <p:nvSpPr>
          <p:cNvPr id="29" name="矩形 63">
            <a:extLst>
              <a:ext uri="{FF2B5EF4-FFF2-40B4-BE49-F238E27FC236}">
                <a16:creationId xmlns:a16="http://schemas.microsoft.com/office/drawing/2014/main" id="{F762E04C-7818-DA7C-255F-F0BF34C58FDE}"/>
              </a:ext>
            </a:extLst>
          </p:cNvPr>
          <p:cNvSpPr/>
          <p:nvPr/>
        </p:nvSpPr>
        <p:spPr>
          <a:xfrm>
            <a:off x="6006679" y="1529916"/>
            <a:ext cx="1836245" cy="369332"/>
          </a:xfrm>
          <a:prstGeom prst="rect">
            <a:avLst/>
          </a:prstGeom>
        </p:spPr>
        <p:txBody>
          <a:bodyPr wrap="square">
            <a:spAutoFit/>
            <a:scene3d>
              <a:camera prst="orthographicFront"/>
              <a:lightRig rig="threePt" dir="t"/>
            </a:scene3d>
            <a:sp3d contourW="12700"/>
          </a:bodyPr>
          <a:lstStyle/>
          <a:p>
            <a:pPr algn="ctr"/>
            <a:r>
              <a:rPr kumimoji="1" lang="en-US" altLang="ja-JP" dirty="0">
                <a:solidFill>
                  <a:schemeClr val="bg1"/>
                </a:solidFill>
                <a:latin typeface="MS PGothic" panose="020B0600070205080204" pitchFamily="34" charset="-128"/>
                <a:ea typeface="MS PGothic" panose="020B0600070205080204" pitchFamily="34" charset="-128"/>
              </a:rPr>
              <a:t>EU</a:t>
            </a:r>
            <a:r>
              <a:rPr kumimoji="1" lang="ja-JP" altLang="en-US" dirty="0">
                <a:solidFill>
                  <a:schemeClr val="bg1"/>
                </a:solidFill>
                <a:latin typeface="MS PGothic" panose="020B0600070205080204" pitchFamily="34" charset="-128"/>
                <a:ea typeface="MS PGothic" panose="020B0600070205080204" pitchFamily="34" charset="-128"/>
              </a:rPr>
              <a:t>　</a:t>
            </a:r>
            <a:r>
              <a:rPr kumimoji="1" lang="en-US" altLang="ja-JP" dirty="0">
                <a:solidFill>
                  <a:schemeClr val="bg1"/>
                </a:solidFill>
                <a:latin typeface="MS PGothic" panose="020B0600070205080204" pitchFamily="34" charset="-128"/>
                <a:ea typeface="MS PGothic" panose="020B0600070205080204" pitchFamily="34" charset="-128"/>
              </a:rPr>
              <a:t>ANZ</a:t>
            </a:r>
            <a:r>
              <a:rPr kumimoji="1" lang="ja-JP" altLang="en-US" dirty="0">
                <a:solidFill>
                  <a:schemeClr val="bg1"/>
                </a:solidFill>
                <a:latin typeface="MS PGothic" panose="020B0600070205080204" pitchFamily="34" charset="-128"/>
                <a:ea typeface="MS PGothic" panose="020B0600070205080204" pitchFamily="34" charset="-128"/>
              </a:rPr>
              <a:t>　等</a:t>
            </a:r>
          </a:p>
        </p:txBody>
      </p:sp>
      <p:sp>
        <p:nvSpPr>
          <p:cNvPr id="30" name="矩形 64">
            <a:extLst>
              <a:ext uri="{FF2B5EF4-FFF2-40B4-BE49-F238E27FC236}">
                <a16:creationId xmlns:a16="http://schemas.microsoft.com/office/drawing/2014/main" id="{F7C0F7EB-33C3-9CA2-5F76-1724FC11AF15}"/>
              </a:ext>
            </a:extLst>
          </p:cNvPr>
          <p:cNvSpPr/>
          <p:nvPr/>
        </p:nvSpPr>
        <p:spPr>
          <a:xfrm>
            <a:off x="9095652" y="1572896"/>
            <a:ext cx="1839970" cy="3805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bg1"/>
                </a:solidFill>
                <a:latin typeface="MS PGothic" panose="020B0600070205080204" pitchFamily="34" charset="-128"/>
                <a:ea typeface="MS PGothic" panose="020B0600070205080204" pitchFamily="34" charset="-128"/>
              </a:rPr>
              <a:t>中国</a:t>
            </a:r>
            <a:endParaRPr lang="zh-CN" altLang="en-US" b="1" dirty="0">
              <a:solidFill>
                <a:schemeClr val="bg1"/>
              </a:solidFill>
              <a:latin typeface="MS PGothic" panose="020B0600070205080204" pitchFamily="34" charset="-128"/>
              <a:ea typeface="MS PGothic" panose="020B0600070205080204" pitchFamily="34" charset="-128"/>
            </a:endParaRPr>
          </a:p>
        </p:txBody>
      </p:sp>
      <p:sp>
        <p:nvSpPr>
          <p:cNvPr id="31" name="矩形 65">
            <a:extLst>
              <a:ext uri="{FF2B5EF4-FFF2-40B4-BE49-F238E27FC236}">
                <a16:creationId xmlns:a16="http://schemas.microsoft.com/office/drawing/2014/main" id="{E92A63F8-5856-86ED-E2F6-83115503B78E}"/>
              </a:ext>
            </a:extLst>
          </p:cNvPr>
          <p:cNvSpPr/>
          <p:nvPr/>
        </p:nvSpPr>
        <p:spPr>
          <a:xfrm>
            <a:off x="5675270" y="2381367"/>
            <a:ext cx="2428920" cy="646331"/>
          </a:xfrm>
          <a:prstGeom prst="rect">
            <a:avLst/>
          </a:prstGeom>
        </p:spPr>
        <p:txBody>
          <a:bodyPr wrap="square">
            <a:spAutoFit/>
            <a:scene3d>
              <a:camera prst="orthographicFront"/>
              <a:lightRig rig="threePt" dir="t"/>
            </a:scene3d>
            <a:sp3d contourW="12700"/>
          </a:bodyPr>
          <a:lstStyle/>
          <a:p>
            <a:pPr algn="ctr"/>
            <a:r>
              <a:rPr kumimoji="1" lang="en-US" altLang="ja-JP" dirty="0">
                <a:latin typeface="MS PGothic" panose="020B0600070205080204" pitchFamily="34" charset="-128"/>
                <a:ea typeface="MS PGothic" panose="020B0600070205080204" pitchFamily="34" charset="-128"/>
              </a:rPr>
              <a:t>Novel Food</a:t>
            </a:r>
          </a:p>
          <a:p>
            <a:pPr algn="ctr"/>
            <a:r>
              <a:rPr kumimoji="1" lang="en-US" altLang="ja-JP" dirty="0">
                <a:latin typeface="MS PGothic" panose="020B0600070205080204" pitchFamily="34" charset="-128"/>
                <a:ea typeface="MS PGothic" panose="020B0600070205080204" pitchFamily="34" charset="-128"/>
              </a:rPr>
              <a:t>Health Claim</a:t>
            </a:r>
            <a:endParaRPr kumimoji="1" lang="ja-JP" altLang="en-US" dirty="0">
              <a:latin typeface="MS PGothic" panose="020B0600070205080204" pitchFamily="34" charset="-128"/>
              <a:ea typeface="MS PGothic" panose="020B0600070205080204" pitchFamily="34" charset="-128"/>
            </a:endParaRPr>
          </a:p>
        </p:txBody>
      </p:sp>
      <p:sp>
        <p:nvSpPr>
          <p:cNvPr id="32" name="矩形 66">
            <a:extLst>
              <a:ext uri="{FF2B5EF4-FFF2-40B4-BE49-F238E27FC236}">
                <a16:creationId xmlns:a16="http://schemas.microsoft.com/office/drawing/2014/main" id="{C77D3BA8-DCB5-D148-756B-3270CD461E6B}"/>
              </a:ext>
            </a:extLst>
          </p:cNvPr>
          <p:cNvSpPr/>
          <p:nvPr/>
        </p:nvSpPr>
        <p:spPr>
          <a:xfrm>
            <a:off x="8706073" y="2424347"/>
            <a:ext cx="2433848" cy="646331"/>
          </a:xfrm>
          <a:prstGeom prst="rect">
            <a:avLst/>
          </a:prstGeom>
        </p:spPr>
        <p:txBody>
          <a:bodyPr wrap="square">
            <a:spAutoFit/>
            <a:scene3d>
              <a:camera prst="orthographicFront"/>
              <a:lightRig rig="threePt" dir="t"/>
            </a:scene3d>
            <a:sp3d contourW="12700"/>
          </a:bodyPr>
          <a:lstStyle/>
          <a:p>
            <a:pPr algn="ctr"/>
            <a:r>
              <a:rPr kumimoji="1" lang="ja-JP" altLang="en-US" dirty="0">
                <a:latin typeface="MS PGothic" panose="020B0600070205080204" pitchFamily="34" charset="-128"/>
                <a:ea typeface="MS PGothic" panose="020B0600070205080204" pitchFamily="34" charset="-128"/>
              </a:rPr>
              <a:t>新食品原料</a:t>
            </a:r>
            <a:r>
              <a:rPr kumimoji="1" lang="en-US" altLang="ja-JP" dirty="0">
                <a:latin typeface="MS PGothic" panose="020B0600070205080204" pitchFamily="34" charset="-128"/>
                <a:ea typeface="MS PGothic" panose="020B0600070205080204" pitchFamily="34" charset="-128"/>
              </a:rPr>
              <a:t>/</a:t>
            </a:r>
            <a:r>
              <a:rPr kumimoji="1" lang="ja-JP" altLang="en-US" dirty="0">
                <a:latin typeface="MS PGothic" panose="020B0600070205080204" pitchFamily="34" charset="-128"/>
                <a:ea typeface="MS PGothic" panose="020B0600070205080204" pitchFamily="34" charset="-128"/>
              </a:rPr>
              <a:t>添加物</a:t>
            </a:r>
            <a:endParaRPr kumimoji="1" lang="en-US" altLang="ja-JP" dirty="0">
              <a:latin typeface="MS PGothic" panose="020B0600070205080204" pitchFamily="34" charset="-128"/>
              <a:ea typeface="MS PGothic" panose="020B0600070205080204" pitchFamily="34" charset="-128"/>
            </a:endParaRPr>
          </a:p>
          <a:p>
            <a:pPr algn="ctr"/>
            <a:r>
              <a:rPr kumimoji="1" lang="ja-JP" altLang="en-US" dirty="0">
                <a:latin typeface="MS PGothic" panose="020B0600070205080204" pitchFamily="34" charset="-128"/>
                <a:ea typeface="MS PGothic" panose="020B0600070205080204" pitchFamily="34" charset="-128"/>
              </a:rPr>
              <a:t>保健食品</a:t>
            </a:r>
          </a:p>
        </p:txBody>
      </p:sp>
      <p:grpSp>
        <p:nvGrpSpPr>
          <p:cNvPr id="33" name="组合 67">
            <a:extLst>
              <a:ext uri="{FF2B5EF4-FFF2-40B4-BE49-F238E27FC236}">
                <a16:creationId xmlns:a16="http://schemas.microsoft.com/office/drawing/2014/main" id="{4DC2B5A2-F851-2307-6D37-AFC9CB03614A}"/>
              </a:ext>
            </a:extLst>
          </p:cNvPr>
          <p:cNvGrpSpPr/>
          <p:nvPr/>
        </p:nvGrpSpPr>
        <p:grpSpPr>
          <a:xfrm>
            <a:off x="99787" y="3620015"/>
            <a:ext cx="11150966" cy="714660"/>
            <a:chOff x="3315475" y="1549772"/>
            <a:chExt cx="5621867" cy="852092"/>
          </a:xfrm>
          <a:solidFill>
            <a:srgbClr val="EC8508"/>
          </a:solidFill>
        </p:grpSpPr>
        <p:sp>
          <p:nvSpPr>
            <p:cNvPr id="34" name="Rectangle 7">
              <a:extLst>
                <a:ext uri="{FF2B5EF4-FFF2-40B4-BE49-F238E27FC236}">
                  <a16:creationId xmlns:a16="http://schemas.microsoft.com/office/drawing/2014/main" id="{FC173087-7A8E-98F4-8EEE-F97BAE39E2CD}"/>
                </a:ext>
              </a:extLst>
            </p:cNvPr>
            <p:cNvSpPr/>
            <p:nvPr/>
          </p:nvSpPr>
          <p:spPr>
            <a:xfrm>
              <a:off x="3315475" y="1549772"/>
              <a:ext cx="5621867" cy="85209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bIns="144000" anchor="b" anchorCtr="1">
              <a:normAutofit/>
            </a:bodyPr>
            <a:lstStyle/>
            <a:p>
              <a:pPr algn="ctr">
                <a:lnSpc>
                  <a:spcPct val="120000"/>
                </a:lnSpc>
                <a:defRPr/>
              </a:pPr>
              <a:endParaRPr lang="zh-CN" altLang="en-US" sz="1000" dirty="0">
                <a:solidFill>
                  <a:schemeClr val="bg1"/>
                </a:solidFill>
                <a:latin typeface="MS PGothic" panose="020B0600070205080204" pitchFamily="34" charset="-128"/>
                <a:ea typeface="MS PGothic" panose="020B0600070205080204" pitchFamily="34" charset="-128"/>
              </a:endParaRPr>
            </a:p>
          </p:txBody>
        </p:sp>
        <p:sp>
          <p:nvSpPr>
            <p:cNvPr id="35" name="矩形 69">
              <a:extLst>
                <a:ext uri="{FF2B5EF4-FFF2-40B4-BE49-F238E27FC236}">
                  <a16:creationId xmlns:a16="http://schemas.microsoft.com/office/drawing/2014/main" id="{177A18A8-7F81-49FE-D9A3-8711D5C956DD}"/>
                </a:ext>
              </a:extLst>
            </p:cNvPr>
            <p:cNvSpPr/>
            <p:nvPr/>
          </p:nvSpPr>
          <p:spPr>
            <a:xfrm>
              <a:off x="4039745" y="1557322"/>
              <a:ext cx="4277622" cy="579642"/>
            </a:xfrm>
            <a:prstGeom prst="rect">
              <a:avLst/>
            </a:prstGeom>
            <a:grpFill/>
          </p:spPr>
          <p:txBody>
            <a:bodyPr wrap="square">
              <a:spAutoFit/>
              <a:scene3d>
                <a:camera prst="orthographicFront"/>
                <a:lightRig rig="threePt" dir="t"/>
              </a:scene3d>
              <a:sp3d contourW="12700"/>
            </a:bodyPr>
            <a:lstStyle/>
            <a:p>
              <a:pPr algn="ctr">
                <a:lnSpc>
                  <a:spcPct val="120000"/>
                </a:lnSpc>
              </a:pPr>
              <a:r>
                <a:rPr kumimoji="1" lang="ja-JP" altLang="en-US" b="1" dirty="0">
                  <a:solidFill>
                    <a:schemeClr val="bg1"/>
                  </a:solidFill>
                  <a:latin typeface="MS PGothic" panose="020B0600070205080204" pitchFamily="34" charset="-128"/>
                  <a:ea typeface="MS PGothic" panose="020B0600070205080204" pitchFamily="34" charset="-128"/>
                </a:rPr>
                <a:t>認証・届出に必要なデータ</a:t>
              </a:r>
            </a:p>
            <a:p>
              <a:pPr algn="ctr"/>
              <a:r>
                <a:rPr kumimoji="1" lang="ja-JP" altLang="en-US" dirty="0">
                  <a:latin typeface="MS PGothic" panose="020B0600070205080204" pitchFamily="34" charset="-128"/>
                  <a:ea typeface="MS PGothic" panose="020B0600070205080204" pitchFamily="34" charset="-128"/>
                </a:rPr>
                <a:t>安全性試験データの取得</a:t>
              </a:r>
            </a:p>
          </p:txBody>
        </p:sp>
      </p:grpSp>
      <p:sp>
        <p:nvSpPr>
          <p:cNvPr id="37" name="Rectangle 7">
            <a:extLst>
              <a:ext uri="{FF2B5EF4-FFF2-40B4-BE49-F238E27FC236}">
                <a16:creationId xmlns:a16="http://schemas.microsoft.com/office/drawing/2014/main" id="{607BB1C2-4A36-B0C5-3E12-9D1286A65545}"/>
              </a:ext>
            </a:extLst>
          </p:cNvPr>
          <p:cNvSpPr/>
          <p:nvPr/>
        </p:nvSpPr>
        <p:spPr>
          <a:xfrm>
            <a:off x="100091" y="1469887"/>
            <a:ext cx="2323871" cy="1880560"/>
          </a:xfrm>
          <a:prstGeom prst="rect">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bIns="144000" anchor="b" anchorCtr="1">
            <a:normAutofit/>
          </a:bodyPr>
          <a:lstStyle/>
          <a:p>
            <a:pPr algn="ctr">
              <a:lnSpc>
                <a:spcPct val="120000"/>
              </a:lnSpc>
              <a:defRPr/>
            </a:pPr>
            <a:endParaRPr lang="zh-CN" altLang="en-US" sz="1000" dirty="0">
              <a:solidFill>
                <a:srgbClr val="FF0000"/>
              </a:solidFill>
              <a:latin typeface="MS PGothic" panose="020B0600070205080204" pitchFamily="34" charset="-128"/>
              <a:ea typeface="MS PGothic" panose="020B0600070205080204" pitchFamily="34" charset="-128"/>
            </a:endParaRPr>
          </a:p>
        </p:txBody>
      </p:sp>
      <p:sp>
        <p:nvSpPr>
          <p:cNvPr id="39" name="矩形 74">
            <a:extLst>
              <a:ext uri="{FF2B5EF4-FFF2-40B4-BE49-F238E27FC236}">
                <a16:creationId xmlns:a16="http://schemas.microsoft.com/office/drawing/2014/main" id="{AD861707-3F83-77D6-1BC7-8A51FF415037}"/>
              </a:ext>
            </a:extLst>
          </p:cNvPr>
          <p:cNvSpPr/>
          <p:nvPr/>
        </p:nvSpPr>
        <p:spPr>
          <a:xfrm>
            <a:off x="139209" y="1556350"/>
            <a:ext cx="2285221" cy="1477328"/>
          </a:xfrm>
          <a:prstGeom prst="rect">
            <a:avLst/>
          </a:prstGeom>
        </p:spPr>
        <p:txBody>
          <a:bodyPr wrap="square">
            <a:spAutoFit/>
            <a:scene3d>
              <a:camera prst="orthographicFront"/>
              <a:lightRig rig="threePt" dir="t"/>
            </a:scene3d>
            <a:sp3d contourW="12700"/>
          </a:bodyPr>
          <a:lstStyle/>
          <a:p>
            <a:pPr algn="ctr"/>
            <a:r>
              <a:rPr lang="zh-CN" altLang="en-US" b="1" dirty="0">
                <a:solidFill>
                  <a:schemeClr val="bg1"/>
                </a:solidFill>
                <a:latin typeface="MS PGothic" panose="020B0600070205080204" pitchFamily="34" charset="-128"/>
                <a:ea typeface="MS PGothic" panose="020B0600070205080204" pitchFamily="34" charset="-128"/>
              </a:rPr>
              <a:t>日本</a:t>
            </a:r>
            <a:endParaRPr lang="en-US" altLang="zh-CN" b="1" dirty="0">
              <a:solidFill>
                <a:schemeClr val="bg1"/>
              </a:solidFill>
              <a:latin typeface="MS PGothic" panose="020B0600070205080204" pitchFamily="34" charset="-128"/>
              <a:ea typeface="MS PGothic" panose="020B0600070205080204" pitchFamily="34" charset="-128"/>
            </a:endParaRPr>
          </a:p>
          <a:p>
            <a:pPr algn="ctr"/>
            <a:endParaRPr lang="en-US" altLang="zh-CN" b="1" dirty="0">
              <a:solidFill>
                <a:schemeClr val="bg1"/>
              </a:solidFill>
              <a:latin typeface="MS PGothic" panose="020B0600070205080204" pitchFamily="34" charset="-128"/>
              <a:ea typeface="MS PGothic" panose="020B0600070205080204" pitchFamily="34" charset="-128"/>
            </a:endParaRPr>
          </a:p>
          <a:p>
            <a:pPr algn="ctr"/>
            <a:r>
              <a:rPr kumimoji="1" lang="zh-TW" altLang="en-US" dirty="0">
                <a:latin typeface="MS PGothic" panose="020B0600070205080204" pitchFamily="34" charset="-128"/>
                <a:ea typeface="MS PGothic" panose="020B0600070205080204" pitchFamily="34" charset="-128"/>
              </a:rPr>
              <a:t>機能性表示食品</a:t>
            </a:r>
            <a:endParaRPr kumimoji="1" lang="en-US" altLang="zh-TW" dirty="0">
              <a:latin typeface="MS PGothic" panose="020B0600070205080204" pitchFamily="34" charset="-128"/>
              <a:ea typeface="MS PGothic" panose="020B0600070205080204" pitchFamily="34" charset="-128"/>
            </a:endParaRPr>
          </a:p>
          <a:p>
            <a:pPr algn="ctr"/>
            <a:r>
              <a:rPr kumimoji="1" lang="zh-TW" altLang="en-US" dirty="0">
                <a:latin typeface="MS PGothic" panose="020B0600070205080204" pitchFamily="34" charset="-128"/>
                <a:ea typeface="MS PGothic" panose="020B0600070205080204" pitchFamily="34" charset="-128"/>
              </a:rPr>
              <a:t>食品添加登録申請</a:t>
            </a:r>
            <a:endParaRPr lang="zh-TW" altLang="en-US" b="0" i="0" dirty="0">
              <a:solidFill>
                <a:srgbClr val="666666"/>
              </a:solidFill>
              <a:effectLst/>
              <a:latin typeface="MS PGothic" panose="020B0600070205080204" pitchFamily="34" charset="-128"/>
              <a:ea typeface="MS PGothic" panose="020B0600070205080204" pitchFamily="34" charset="-128"/>
            </a:endParaRPr>
          </a:p>
          <a:p>
            <a:pPr algn="ctr"/>
            <a:r>
              <a:rPr kumimoji="1" lang="zh-TW" altLang="en-US" dirty="0">
                <a:latin typeface="MS PGothic" panose="020B0600070205080204" pitchFamily="34" charset="-128"/>
                <a:ea typeface="MS PGothic" panose="020B0600070205080204" pitchFamily="34" charset="-128"/>
              </a:rPr>
              <a:t>食薬区分</a:t>
            </a:r>
            <a:endParaRPr lang="zh-TW" altLang="en-US" b="0" i="0" dirty="0">
              <a:solidFill>
                <a:srgbClr val="666666"/>
              </a:solidFill>
              <a:effectLst/>
              <a:latin typeface="MS PGothic" panose="020B0600070205080204" pitchFamily="34" charset="-128"/>
              <a:ea typeface="MS PGothic" panose="020B0600070205080204" pitchFamily="34" charset="-128"/>
            </a:endParaRPr>
          </a:p>
        </p:txBody>
      </p:sp>
      <p:sp>
        <p:nvSpPr>
          <p:cNvPr id="40" name="正方形/長方形 39">
            <a:extLst>
              <a:ext uri="{FF2B5EF4-FFF2-40B4-BE49-F238E27FC236}">
                <a16:creationId xmlns:a16="http://schemas.microsoft.com/office/drawing/2014/main" id="{B5980D21-2368-4F25-F126-3D964A48C413}"/>
              </a:ext>
            </a:extLst>
          </p:cNvPr>
          <p:cNvSpPr/>
          <p:nvPr/>
        </p:nvSpPr>
        <p:spPr>
          <a:xfrm>
            <a:off x="1847295" y="4832274"/>
            <a:ext cx="3024336" cy="931146"/>
          </a:xfrm>
          <a:prstGeom prst="rect">
            <a:avLst/>
          </a:prstGeom>
          <a:noFill/>
          <a:ln w="28575">
            <a:solidFill>
              <a:srgbClr val="EC850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EC8508"/>
                </a:solidFill>
              </a:rPr>
              <a:t>合理的試験設計</a:t>
            </a:r>
            <a:endParaRPr kumimoji="1" lang="en-US" altLang="ja-JP" sz="2000" b="1" dirty="0">
              <a:solidFill>
                <a:srgbClr val="EC8508"/>
              </a:solidFill>
            </a:endParaRPr>
          </a:p>
        </p:txBody>
      </p:sp>
      <p:sp>
        <p:nvSpPr>
          <p:cNvPr id="41" name="正方形/長方形 40">
            <a:extLst>
              <a:ext uri="{FF2B5EF4-FFF2-40B4-BE49-F238E27FC236}">
                <a16:creationId xmlns:a16="http://schemas.microsoft.com/office/drawing/2014/main" id="{68BC99A9-A785-158D-7BBA-286C0024AB38}"/>
              </a:ext>
            </a:extLst>
          </p:cNvPr>
          <p:cNvSpPr/>
          <p:nvPr/>
        </p:nvSpPr>
        <p:spPr>
          <a:xfrm>
            <a:off x="6689260" y="4832930"/>
            <a:ext cx="3024336" cy="870029"/>
          </a:xfrm>
          <a:prstGeom prst="rect">
            <a:avLst/>
          </a:prstGeom>
          <a:noFill/>
          <a:ln w="28575">
            <a:solidFill>
              <a:srgbClr val="EC850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EC8508"/>
                </a:solidFill>
              </a:rPr>
              <a:t>試験コストの削減</a:t>
            </a:r>
            <a:endParaRPr kumimoji="1" lang="en-US" altLang="ja-JP" sz="2000" b="1" dirty="0">
              <a:solidFill>
                <a:srgbClr val="EC8508"/>
              </a:solidFill>
            </a:endParaRPr>
          </a:p>
          <a:p>
            <a:pPr algn="ctr"/>
            <a:endParaRPr kumimoji="1" lang="ja-JP" altLang="en-US" dirty="0">
              <a:solidFill>
                <a:schemeClr val="bg1">
                  <a:lumMod val="50000"/>
                </a:schemeClr>
              </a:solidFill>
            </a:endParaRPr>
          </a:p>
        </p:txBody>
      </p:sp>
      <p:sp>
        <p:nvSpPr>
          <p:cNvPr id="42" name="正方形/長方形 41">
            <a:extLst>
              <a:ext uri="{FF2B5EF4-FFF2-40B4-BE49-F238E27FC236}">
                <a16:creationId xmlns:a16="http://schemas.microsoft.com/office/drawing/2014/main" id="{E6703775-1656-52AE-C71A-DB1725B50981}"/>
              </a:ext>
            </a:extLst>
          </p:cNvPr>
          <p:cNvSpPr/>
          <p:nvPr/>
        </p:nvSpPr>
        <p:spPr>
          <a:xfrm>
            <a:off x="1708586" y="4545214"/>
            <a:ext cx="616381" cy="50628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6000" b="1" dirty="0">
                <a:ln w="10160">
                  <a:solidFill>
                    <a:srgbClr val="EC8508"/>
                  </a:solidFill>
                  <a:prstDash val="solid"/>
                </a:ln>
                <a:solidFill>
                  <a:srgbClr val="FFFFFF"/>
                </a:solidFill>
                <a:effectLst>
                  <a:glow rad="101600">
                    <a:srgbClr val="EC8508">
                      <a:alpha val="60000"/>
                    </a:srgbClr>
                  </a:glow>
                  <a:outerShdw blurRad="38100" dist="22860" dir="5400000" algn="tl" rotWithShape="0">
                    <a:srgbClr val="000000">
                      <a:alpha val="30000"/>
                    </a:srgbClr>
                  </a:outerShdw>
                </a:effectLst>
              </a:rPr>
              <a:t>１</a:t>
            </a:r>
          </a:p>
        </p:txBody>
      </p:sp>
      <p:sp>
        <p:nvSpPr>
          <p:cNvPr id="43" name="正方形/長方形 42">
            <a:extLst>
              <a:ext uri="{FF2B5EF4-FFF2-40B4-BE49-F238E27FC236}">
                <a16:creationId xmlns:a16="http://schemas.microsoft.com/office/drawing/2014/main" id="{F82DC70B-B2E9-B807-44B2-4A2AE6BA14D4}"/>
              </a:ext>
            </a:extLst>
          </p:cNvPr>
          <p:cNvSpPr/>
          <p:nvPr/>
        </p:nvSpPr>
        <p:spPr>
          <a:xfrm>
            <a:off x="6497408" y="4542665"/>
            <a:ext cx="616381" cy="50628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6000" b="1" dirty="0">
                <a:ln w="10160">
                  <a:solidFill>
                    <a:srgbClr val="EC8508"/>
                  </a:solidFill>
                  <a:prstDash val="solid"/>
                </a:ln>
                <a:solidFill>
                  <a:srgbClr val="FFFFFF"/>
                </a:solidFill>
                <a:effectLst>
                  <a:glow rad="101600">
                    <a:srgbClr val="EC8508">
                      <a:alpha val="60000"/>
                    </a:srgbClr>
                  </a:glow>
                  <a:outerShdw blurRad="38100" dist="22860" dir="5400000" algn="tl" rotWithShape="0">
                    <a:srgbClr val="000000">
                      <a:alpha val="30000"/>
                    </a:srgbClr>
                  </a:outerShdw>
                </a:effectLst>
              </a:rPr>
              <a:t>２</a:t>
            </a:r>
          </a:p>
        </p:txBody>
      </p:sp>
      <p:sp>
        <p:nvSpPr>
          <p:cNvPr id="44" name="テキスト ボックス 43">
            <a:extLst>
              <a:ext uri="{FF2B5EF4-FFF2-40B4-BE49-F238E27FC236}">
                <a16:creationId xmlns:a16="http://schemas.microsoft.com/office/drawing/2014/main" id="{363BDB5D-6C5E-A532-4011-779A37D3A6C5}"/>
              </a:ext>
            </a:extLst>
          </p:cNvPr>
          <p:cNvSpPr txBox="1"/>
          <p:nvPr/>
        </p:nvSpPr>
        <p:spPr>
          <a:xfrm>
            <a:off x="375748" y="154244"/>
            <a:ext cx="4058229" cy="461665"/>
          </a:xfrm>
          <a:prstGeom prst="rect">
            <a:avLst/>
          </a:prstGeom>
          <a:solidFill>
            <a:schemeClr val="bg1"/>
          </a:solidFill>
          <a:ln w="28575">
            <a:noFill/>
          </a:ln>
        </p:spPr>
        <p:txBody>
          <a:bodyPr wrap="square" rtlCol="0">
            <a:spAutoFit/>
          </a:bodyPr>
          <a:lstStyle/>
          <a:p>
            <a:r>
              <a:rPr kumimoji="1" lang="ja-JP" altLang="en-US" sz="2400" dirty="0">
                <a:solidFill>
                  <a:schemeClr val="bg2">
                    <a:lumMod val="25000"/>
                  </a:schemeClr>
                </a:solidFill>
                <a:latin typeface="ＭＳ Ｐゴシック" panose="020B0600070205080204" pitchFamily="50" charset="-128"/>
                <a:ea typeface="ＭＳ Ｐゴシック" panose="020B0600070205080204" pitchFamily="50" charset="-128"/>
              </a:rPr>
              <a:t>各国の認証と行政申請</a:t>
            </a:r>
            <a:endParaRPr kumimoji="1" lang="en-US" altLang="ja-JP" sz="2400" dirty="0">
              <a:solidFill>
                <a:schemeClr val="bg2">
                  <a:lumMod val="25000"/>
                </a:schemeClr>
              </a:solidFill>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BB24B115-CB72-3DF7-E0DA-6DFABCC07260}"/>
              </a:ext>
            </a:extLst>
          </p:cNvPr>
          <p:cNvSpPr txBox="1"/>
          <p:nvPr/>
        </p:nvSpPr>
        <p:spPr>
          <a:xfrm>
            <a:off x="3475623" y="6076353"/>
            <a:ext cx="4424777" cy="369332"/>
          </a:xfrm>
          <a:prstGeom prst="rect">
            <a:avLst/>
          </a:prstGeom>
          <a:noFill/>
        </p:spPr>
        <p:txBody>
          <a:bodyPr wrap="square" rtlCol="0">
            <a:spAutoFit/>
          </a:bodyPr>
          <a:lstStyle/>
          <a:p>
            <a:pPr algn="ctr"/>
            <a:r>
              <a:rPr kumimoji="1" lang="ja-JP" altLang="en-US" dirty="0">
                <a:solidFill>
                  <a:schemeClr val="bg1">
                    <a:lumMod val="50000"/>
                  </a:schemeClr>
                </a:solidFill>
              </a:rPr>
              <a:t>同時に複数国の認証</a:t>
            </a:r>
            <a:r>
              <a:rPr kumimoji="1" lang="en-US" altLang="ja-JP" dirty="0">
                <a:solidFill>
                  <a:schemeClr val="bg1">
                    <a:lumMod val="50000"/>
                  </a:schemeClr>
                </a:solidFill>
              </a:rPr>
              <a:t>/</a:t>
            </a:r>
            <a:r>
              <a:rPr kumimoji="1" lang="ja-JP" altLang="en-US" dirty="0">
                <a:solidFill>
                  <a:schemeClr val="bg1">
                    <a:lumMod val="50000"/>
                  </a:schemeClr>
                </a:solidFill>
              </a:rPr>
              <a:t>許可が申請可能</a:t>
            </a:r>
          </a:p>
        </p:txBody>
      </p:sp>
    </p:spTree>
    <p:extLst>
      <p:ext uri="{BB962C8B-B14F-4D97-AF65-F5344CB8AC3E}">
        <p14:creationId xmlns:p14="http://schemas.microsoft.com/office/powerpoint/2010/main" val="2468146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6572366B-4C1F-1401-8264-148D1357003E}"/>
              </a:ext>
            </a:extLst>
          </p:cNvPr>
          <p:cNvSpPr txBox="1"/>
          <p:nvPr/>
        </p:nvSpPr>
        <p:spPr>
          <a:xfrm>
            <a:off x="267163" y="267086"/>
            <a:ext cx="6064559" cy="46166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日本の行政申請　機能性表示食品</a:t>
            </a:r>
          </a:p>
        </p:txBody>
      </p:sp>
      <p:pic>
        <p:nvPicPr>
          <p:cNvPr id="11" name="図 10">
            <a:extLst>
              <a:ext uri="{FF2B5EF4-FFF2-40B4-BE49-F238E27FC236}">
                <a16:creationId xmlns:a16="http://schemas.microsoft.com/office/drawing/2014/main" id="{E1290937-3752-31B0-2CF1-408B4AD9B9A1}"/>
              </a:ext>
            </a:extLst>
          </p:cNvPr>
          <p:cNvPicPr>
            <a:picLocks noChangeAspect="1"/>
          </p:cNvPicPr>
          <p:nvPr/>
        </p:nvPicPr>
        <p:blipFill>
          <a:blip r:embed="rId2"/>
          <a:stretch>
            <a:fillRect/>
          </a:stretch>
        </p:blipFill>
        <p:spPr>
          <a:xfrm>
            <a:off x="8864081" y="4548580"/>
            <a:ext cx="2511943" cy="2282891"/>
          </a:xfrm>
          <a:prstGeom prst="rect">
            <a:avLst/>
          </a:prstGeom>
        </p:spPr>
      </p:pic>
      <p:pic>
        <p:nvPicPr>
          <p:cNvPr id="17" name="図 16">
            <a:extLst>
              <a:ext uri="{FF2B5EF4-FFF2-40B4-BE49-F238E27FC236}">
                <a16:creationId xmlns:a16="http://schemas.microsoft.com/office/drawing/2014/main" id="{F67B56B8-A505-506A-70CE-7D653379E57D}"/>
              </a:ext>
            </a:extLst>
          </p:cNvPr>
          <p:cNvPicPr>
            <a:picLocks noChangeAspect="1"/>
          </p:cNvPicPr>
          <p:nvPr/>
        </p:nvPicPr>
        <p:blipFill>
          <a:blip r:embed="rId3"/>
          <a:stretch>
            <a:fillRect/>
          </a:stretch>
        </p:blipFill>
        <p:spPr>
          <a:xfrm flipV="1">
            <a:off x="0" y="672976"/>
            <a:ext cx="11376025" cy="51218"/>
          </a:xfrm>
          <a:prstGeom prst="rect">
            <a:avLst/>
          </a:prstGeom>
        </p:spPr>
      </p:pic>
      <p:pic>
        <p:nvPicPr>
          <p:cNvPr id="25" name="図 24">
            <a:extLst>
              <a:ext uri="{FF2B5EF4-FFF2-40B4-BE49-F238E27FC236}">
                <a16:creationId xmlns:a16="http://schemas.microsoft.com/office/drawing/2014/main" id="{9DE4FE0C-8095-6BD5-C672-B4D65EFFBA7A}"/>
              </a:ext>
            </a:extLst>
          </p:cNvPr>
          <p:cNvPicPr>
            <a:picLocks noChangeAspect="1"/>
          </p:cNvPicPr>
          <p:nvPr/>
        </p:nvPicPr>
        <p:blipFill>
          <a:blip r:embed="rId4"/>
          <a:stretch>
            <a:fillRect/>
          </a:stretch>
        </p:blipFill>
        <p:spPr>
          <a:xfrm>
            <a:off x="9954299" y="580736"/>
            <a:ext cx="889335" cy="235698"/>
          </a:xfrm>
          <a:prstGeom prst="rect">
            <a:avLst/>
          </a:prstGeom>
        </p:spPr>
      </p:pic>
      <p:sp>
        <p:nvSpPr>
          <p:cNvPr id="9" name="四角形">
            <a:extLst>
              <a:ext uri="{FF2B5EF4-FFF2-40B4-BE49-F238E27FC236}">
                <a16:creationId xmlns:a16="http://schemas.microsoft.com/office/drawing/2014/main" id="{A5765D01-AB80-1E77-511C-53B7D150039A}"/>
              </a:ext>
            </a:extLst>
          </p:cNvPr>
          <p:cNvSpPr/>
          <p:nvPr/>
        </p:nvSpPr>
        <p:spPr>
          <a:xfrm>
            <a:off x="146810" y="2705544"/>
            <a:ext cx="2235921" cy="1295047"/>
          </a:xfrm>
          <a:prstGeom prst="rect">
            <a:avLst/>
          </a:prstGeom>
          <a:solidFill>
            <a:srgbClr val="E2F0D9"/>
          </a:solidFill>
          <a:ln w="28575" cap="flat">
            <a:solidFill>
              <a:srgbClr val="A9D18E"/>
            </a:solidFill>
            <a:prstDash val="solid"/>
            <a:round/>
          </a:ln>
          <a:effectLst/>
        </p:spPr>
        <p:txBody>
          <a:bodyPr wrap="square" lIns="45719" tIns="45719" rIns="45719" bIns="45719" numCol="1" anchor="t">
            <a:noAutofit/>
          </a:bodyPr>
          <a:lstStyle/>
          <a:p>
            <a:pPr>
              <a:lnSpc>
                <a:spcPct val="107000"/>
              </a:lnSpc>
              <a:spcBef>
                <a:spcPts val="800"/>
              </a:spcBef>
              <a:defRPr sz="1400">
                <a:latin typeface="游明朝"/>
                <a:ea typeface="游明朝"/>
                <a:cs typeface="游明朝"/>
                <a:sym typeface="游明朝"/>
              </a:defRPr>
            </a:pPr>
            <a:endParaRPr>
              <a:latin typeface="BIZ UDPゴシック" panose="020B0400000000000000" pitchFamily="50" charset="-128"/>
              <a:ea typeface="BIZ UDPゴシック" panose="020B0400000000000000" pitchFamily="50" charset="-128"/>
            </a:endParaRPr>
          </a:p>
        </p:txBody>
      </p:sp>
      <p:sp>
        <p:nvSpPr>
          <p:cNvPr id="10" name="❶事前調査…">
            <a:extLst>
              <a:ext uri="{FF2B5EF4-FFF2-40B4-BE49-F238E27FC236}">
                <a16:creationId xmlns:a16="http://schemas.microsoft.com/office/drawing/2014/main" id="{16E91224-E191-CF82-E90D-2F810BC2448A}"/>
              </a:ext>
            </a:extLst>
          </p:cNvPr>
          <p:cNvSpPr txBox="1"/>
          <p:nvPr/>
        </p:nvSpPr>
        <p:spPr>
          <a:xfrm>
            <a:off x="206817" y="2759155"/>
            <a:ext cx="2228776" cy="11878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07000"/>
              </a:lnSpc>
              <a:spcBef>
                <a:spcPts val="800"/>
              </a:spcBef>
              <a:defRPr sz="1400" b="1">
                <a:latin typeface="游明朝"/>
                <a:ea typeface="游明朝"/>
                <a:cs typeface="游明朝"/>
                <a:sym typeface="游明朝"/>
              </a:defRPr>
            </a:pPr>
            <a:r>
              <a:rPr dirty="0">
                <a:latin typeface="BIZ UDPゴシック" panose="020B0400000000000000" pitchFamily="50" charset="-128"/>
                <a:ea typeface="BIZ UDPゴシック" panose="020B0400000000000000" pitchFamily="50" charset="-128"/>
                <a:cs typeface="Times New Roman"/>
                <a:sym typeface="Times New Roman"/>
              </a:rPr>
              <a:t>❶</a:t>
            </a:r>
            <a:r>
              <a:rPr dirty="0" err="1">
                <a:latin typeface="BIZ UDPゴシック" panose="020B0400000000000000" pitchFamily="50" charset="-128"/>
                <a:ea typeface="BIZ UDPゴシック" panose="020B0400000000000000" pitchFamily="50" charset="-128"/>
                <a:cs typeface="Meiryo UI"/>
                <a:sym typeface="Meiryo UI"/>
              </a:rPr>
              <a:t>事前調査</a:t>
            </a:r>
            <a:endParaRPr dirty="0">
              <a:latin typeface="BIZ UDPゴシック" panose="020B0400000000000000" pitchFamily="50" charset="-128"/>
              <a:ea typeface="BIZ UDPゴシック" panose="020B0400000000000000" pitchFamily="50" charset="-128"/>
              <a:cs typeface="Meiryo UI"/>
              <a:sym typeface="Meiryo UI"/>
            </a:endParaRPr>
          </a:p>
          <a:p>
            <a:pPr marL="271463" indent="-271463">
              <a:lnSpc>
                <a:spcPct val="107000"/>
              </a:lnSpc>
              <a:spcBef>
                <a:spcPts val="800"/>
              </a:spcBef>
              <a:defRPr sz="1400">
                <a:latin typeface="Meiryo UI"/>
                <a:ea typeface="Meiryo UI"/>
                <a:cs typeface="Meiryo UI"/>
                <a:sym typeface="Meiryo UI"/>
              </a:defRPr>
            </a:pPr>
            <a:r>
              <a:rPr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機能性</a:t>
            </a:r>
            <a:r>
              <a:rPr dirty="0" err="1">
                <a:latin typeface="BIZ UDPゴシック" panose="020B0400000000000000" pitchFamily="50" charset="-128"/>
                <a:ea typeface="BIZ UDPゴシック" panose="020B0400000000000000" pitchFamily="50" charset="-128"/>
              </a:rPr>
              <a:t>関与成</a:t>
            </a:r>
            <a:r>
              <a:rPr lang="ja-JP" altLang="en-US" dirty="0">
                <a:latin typeface="BIZ UDPゴシック" panose="020B0400000000000000" pitchFamily="50" charset="-128"/>
                <a:ea typeface="BIZ UDPゴシック" panose="020B0400000000000000" pitchFamily="50" charset="-128"/>
              </a:rPr>
              <a:t>分の機能・安全性情報</a:t>
            </a:r>
            <a:r>
              <a:rPr dirty="0" err="1">
                <a:latin typeface="BIZ UDPゴシック" panose="020B0400000000000000" pitchFamily="50" charset="-128"/>
                <a:ea typeface="BIZ UDPゴシック" panose="020B0400000000000000" pitchFamily="50" charset="-128"/>
              </a:rPr>
              <a:t>の確認</a:t>
            </a:r>
            <a:endParaRPr dirty="0">
              <a:latin typeface="BIZ UDPゴシック" panose="020B0400000000000000" pitchFamily="50" charset="-128"/>
              <a:ea typeface="BIZ UDPゴシック" panose="020B0400000000000000" pitchFamily="50" charset="-128"/>
              <a:cs typeface="游明朝"/>
              <a:sym typeface="游明朝"/>
            </a:endParaRPr>
          </a:p>
          <a:p>
            <a:pPr>
              <a:lnSpc>
                <a:spcPct val="107000"/>
              </a:lnSpc>
              <a:spcBef>
                <a:spcPts val="800"/>
              </a:spcBef>
              <a:defRPr sz="1400">
                <a:latin typeface="Meiryo UI"/>
                <a:ea typeface="Meiryo UI"/>
                <a:cs typeface="Meiryo UI"/>
                <a:sym typeface="Meiryo UI"/>
              </a:defRPr>
            </a:pPr>
            <a:r>
              <a:rPr dirty="0">
                <a:latin typeface="BIZ UDPゴシック" panose="020B0400000000000000" pitchFamily="50" charset="-128"/>
                <a:ea typeface="BIZ UDPゴシック" panose="020B0400000000000000" pitchFamily="50" charset="-128"/>
              </a:rPr>
              <a:t>2.</a:t>
            </a:r>
            <a:r>
              <a:rPr lang="ja-JP" altLang="en-US" dirty="0">
                <a:latin typeface="BIZ UDPゴシック" panose="020B0400000000000000" pitchFamily="50" charset="-128"/>
                <a:ea typeface="BIZ UDPゴシック" panose="020B0400000000000000" pitchFamily="50" charset="-128"/>
              </a:rPr>
              <a:t>届出リスクの確認</a:t>
            </a:r>
            <a:endParaRPr dirty="0">
              <a:latin typeface="BIZ UDPゴシック" panose="020B0400000000000000" pitchFamily="50" charset="-128"/>
              <a:ea typeface="BIZ UDPゴシック" panose="020B0400000000000000" pitchFamily="50" charset="-128"/>
            </a:endParaRPr>
          </a:p>
        </p:txBody>
      </p:sp>
      <p:sp>
        <p:nvSpPr>
          <p:cNvPr id="14" name="四角形">
            <a:extLst>
              <a:ext uri="{FF2B5EF4-FFF2-40B4-BE49-F238E27FC236}">
                <a16:creationId xmlns:a16="http://schemas.microsoft.com/office/drawing/2014/main" id="{B215C6FE-6FCD-36F1-7736-FCFC44657F4C}"/>
              </a:ext>
            </a:extLst>
          </p:cNvPr>
          <p:cNvSpPr/>
          <p:nvPr/>
        </p:nvSpPr>
        <p:spPr>
          <a:xfrm>
            <a:off x="2863531" y="954523"/>
            <a:ext cx="3005771" cy="2908675"/>
          </a:xfrm>
          <a:prstGeom prst="rect">
            <a:avLst/>
          </a:prstGeom>
          <a:solidFill>
            <a:srgbClr val="FFFFFF"/>
          </a:solidFill>
          <a:ln w="19050" cap="flat">
            <a:solidFill>
              <a:srgbClr val="000000"/>
            </a:solidFill>
            <a:prstDash val="solid"/>
            <a:round/>
          </a:ln>
          <a:effectLst/>
        </p:spPr>
        <p:txBody>
          <a:bodyPr wrap="square" lIns="45719" tIns="45719" rIns="45719" bIns="45719" numCol="1" anchor="t">
            <a:noAutofit/>
          </a:bodyPr>
          <a:lstStyle/>
          <a:p>
            <a:pPr>
              <a:lnSpc>
                <a:spcPct val="107000"/>
              </a:lnSpc>
              <a:spcBef>
                <a:spcPts val="800"/>
              </a:spcBef>
              <a:defRPr sz="1400">
                <a:latin typeface="游明朝"/>
                <a:ea typeface="游明朝"/>
                <a:cs typeface="游明朝"/>
                <a:sym typeface="游明朝"/>
              </a:defRPr>
            </a:pPr>
            <a:endParaRPr>
              <a:latin typeface="BIZ UDPゴシック" panose="020B0400000000000000" pitchFamily="50" charset="-128"/>
              <a:ea typeface="BIZ UDPゴシック" panose="020B0400000000000000" pitchFamily="50" charset="-128"/>
            </a:endParaRPr>
          </a:p>
        </p:txBody>
      </p:sp>
      <p:sp>
        <p:nvSpPr>
          <p:cNvPr id="26" name="❷研究レビュー…">
            <a:extLst>
              <a:ext uri="{FF2B5EF4-FFF2-40B4-BE49-F238E27FC236}">
                <a16:creationId xmlns:a16="http://schemas.microsoft.com/office/drawing/2014/main" id="{30E415ED-07C3-E9E5-1CE1-35533F9B8DB6}"/>
              </a:ext>
            </a:extLst>
          </p:cNvPr>
          <p:cNvSpPr txBox="1"/>
          <p:nvPr/>
        </p:nvSpPr>
        <p:spPr>
          <a:xfrm>
            <a:off x="2937796" y="964048"/>
            <a:ext cx="2857239" cy="28533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07000"/>
              </a:lnSpc>
              <a:spcBef>
                <a:spcPts val="800"/>
              </a:spcBef>
              <a:defRPr sz="1400" b="1">
                <a:latin typeface="游明朝"/>
                <a:ea typeface="游明朝"/>
                <a:cs typeface="游明朝"/>
                <a:sym typeface="游明朝"/>
              </a:defRPr>
            </a:pPr>
            <a:r>
              <a:rPr dirty="0">
                <a:latin typeface="BIZ UDPゴシック" panose="020B0400000000000000" pitchFamily="50" charset="-128"/>
                <a:ea typeface="BIZ UDPゴシック" panose="020B0400000000000000" pitchFamily="50" charset="-128"/>
                <a:cs typeface="Times New Roman"/>
                <a:sym typeface="Times New Roman"/>
              </a:rPr>
              <a:t>❷</a:t>
            </a:r>
            <a:r>
              <a:rPr lang="ja-JP" altLang="en-US" dirty="0">
                <a:latin typeface="BIZ UDPゴシック" panose="020B0400000000000000" pitchFamily="50" charset="-128"/>
                <a:ea typeface="BIZ UDPゴシック" panose="020B0400000000000000" pitchFamily="50" charset="-128"/>
                <a:cs typeface="Times New Roman"/>
                <a:sym typeface="Times New Roman"/>
              </a:rPr>
              <a:t>成分による届出</a:t>
            </a:r>
            <a:br>
              <a:rPr lang="en-US" dirty="0">
                <a:latin typeface="BIZ UDPゴシック" panose="020B0400000000000000" pitchFamily="50" charset="-128"/>
                <a:ea typeface="BIZ UDPゴシック" panose="020B0400000000000000" pitchFamily="50" charset="-128"/>
                <a:cs typeface="Times New Roman"/>
                <a:sym typeface="Times New Roman"/>
              </a:rPr>
            </a:br>
            <a:r>
              <a:rPr lang="en-US" dirty="0">
                <a:latin typeface="BIZ UDPゴシック" panose="020B0400000000000000" pitchFamily="50" charset="-128"/>
                <a:ea typeface="BIZ UDPゴシック" panose="020B0400000000000000" pitchFamily="50" charset="-128"/>
                <a:cs typeface="Times New Roman"/>
                <a:sym typeface="Times New Roman"/>
              </a:rPr>
              <a:t>(</a:t>
            </a:r>
            <a:r>
              <a:rPr lang="ja-JP" altLang="en-US" dirty="0">
                <a:latin typeface="BIZ UDPゴシック" panose="020B0400000000000000" pitchFamily="50" charset="-128"/>
                <a:ea typeface="BIZ UDPゴシック" panose="020B0400000000000000" pitchFamily="50" charset="-128"/>
                <a:cs typeface="Times New Roman"/>
                <a:sym typeface="Times New Roman"/>
              </a:rPr>
              <a:t>システマティックレビュー</a:t>
            </a:r>
            <a:r>
              <a:rPr lang="en-US" altLang="ja-JP" dirty="0">
                <a:latin typeface="BIZ UDPゴシック" panose="020B0400000000000000" pitchFamily="50" charset="-128"/>
                <a:ea typeface="BIZ UDPゴシック" panose="020B0400000000000000" pitchFamily="50" charset="-128"/>
                <a:cs typeface="Times New Roman"/>
                <a:sym typeface="Times New Roman"/>
              </a:rPr>
              <a:t>)</a:t>
            </a:r>
            <a:endParaRPr dirty="0">
              <a:latin typeface="BIZ UDPゴシック" panose="020B0400000000000000" pitchFamily="50" charset="-128"/>
              <a:ea typeface="BIZ UDPゴシック" panose="020B0400000000000000" pitchFamily="50" charset="-128"/>
              <a:cs typeface="Meiryo UI"/>
              <a:sym typeface="Meiryo UI"/>
            </a:endParaRPr>
          </a:p>
          <a:p>
            <a:pPr>
              <a:lnSpc>
                <a:spcPct val="107000"/>
              </a:lnSpc>
              <a:spcBef>
                <a:spcPts val="800"/>
              </a:spcBef>
              <a:defRPr sz="1400">
                <a:latin typeface="Meiryo UI"/>
                <a:ea typeface="Meiryo UI"/>
                <a:cs typeface="Meiryo UI"/>
                <a:sym typeface="Meiryo UI"/>
              </a:defRPr>
            </a:pPr>
            <a:r>
              <a:rPr dirty="0">
                <a:latin typeface="BIZ UDPゴシック" panose="020B0400000000000000" pitchFamily="50" charset="-128"/>
                <a:ea typeface="BIZ UDPゴシック" panose="020B0400000000000000" pitchFamily="50" charset="-128"/>
              </a:rPr>
              <a:t>3．計画書作成</a:t>
            </a:r>
            <a:endParaRPr dirty="0">
              <a:latin typeface="BIZ UDPゴシック" panose="020B0400000000000000" pitchFamily="50" charset="-128"/>
              <a:ea typeface="BIZ UDPゴシック" panose="020B0400000000000000" pitchFamily="50" charset="-128"/>
              <a:cs typeface="游明朝"/>
              <a:sym typeface="游明朝"/>
            </a:endParaRPr>
          </a:p>
          <a:p>
            <a:pPr>
              <a:lnSpc>
                <a:spcPct val="107000"/>
              </a:lnSpc>
              <a:spcBef>
                <a:spcPts val="800"/>
              </a:spcBef>
              <a:defRPr sz="1400">
                <a:latin typeface="Meiryo UI"/>
                <a:ea typeface="Meiryo UI"/>
                <a:cs typeface="Meiryo UI"/>
                <a:sym typeface="Meiryo UI"/>
              </a:defRPr>
            </a:pPr>
            <a:r>
              <a:rPr dirty="0">
                <a:latin typeface="BIZ UDPゴシック" panose="020B0400000000000000" pitchFamily="50" charset="-128"/>
                <a:ea typeface="BIZ UDPゴシック" panose="020B0400000000000000" pitchFamily="50" charset="-128"/>
              </a:rPr>
              <a:t>4．文献検索</a:t>
            </a:r>
            <a:endParaRPr dirty="0">
              <a:latin typeface="BIZ UDPゴシック" panose="020B0400000000000000" pitchFamily="50" charset="-128"/>
              <a:ea typeface="BIZ UDPゴシック" panose="020B0400000000000000" pitchFamily="50" charset="-128"/>
              <a:cs typeface="游明朝"/>
              <a:sym typeface="游明朝"/>
            </a:endParaRPr>
          </a:p>
          <a:p>
            <a:pPr>
              <a:lnSpc>
                <a:spcPct val="107000"/>
              </a:lnSpc>
              <a:spcBef>
                <a:spcPts val="800"/>
              </a:spcBef>
              <a:defRPr sz="1400">
                <a:latin typeface="Meiryo UI"/>
                <a:ea typeface="Meiryo UI"/>
                <a:cs typeface="Meiryo UI"/>
                <a:sym typeface="Meiryo UI"/>
              </a:defRPr>
            </a:pPr>
            <a:r>
              <a:rPr dirty="0">
                <a:latin typeface="BIZ UDPゴシック" panose="020B0400000000000000" pitchFamily="50" charset="-128"/>
                <a:ea typeface="BIZ UDPゴシック" panose="020B0400000000000000" pitchFamily="50" charset="-128"/>
              </a:rPr>
              <a:t>5．文献要旨確認</a:t>
            </a:r>
            <a:endParaRPr dirty="0">
              <a:latin typeface="BIZ UDPゴシック" panose="020B0400000000000000" pitchFamily="50" charset="-128"/>
              <a:ea typeface="BIZ UDPゴシック" panose="020B0400000000000000" pitchFamily="50" charset="-128"/>
              <a:cs typeface="游明朝"/>
              <a:sym typeface="游明朝"/>
            </a:endParaRPr>
          </a:p>
          <a:p>
            <a:pPr>
              <a:lnSpc>
                <a:spcPct val="107000"/>
              </a:lnSpc>
              <a:spcBef>
                <a:spcPts val="800"/>
              </a:spcBef>
              <a:defRPr sz="1400">
                <a:latin typeface="Meiryo UI"/>
                <a:ea typeface="Meiryo UI"/>
                <a:cs typeface="Meiryo UI"/>
                <a:sym typeface="Meiryo UI"/>
              </a:defRPr>
            </a:pPr>
            <a:r>
              <a:rPr dirty="0">
                <a:latin typeface="BIZ UDPゴシック" panose="020B0400000000000000" pitchFamily="50" charset="-128"/>
                <a:ea typeface="BIZ UDPゴシック" panose="020B0400000000000000" pitchFamily="50" charset="-128"/>
              </a:rPr>
              <a:t>6．文献本文読解</a:t>
            </a:r>
            <a:endParaRPr dirty="0">
              <a:latin typeface="BIZ UDPゴシック" panose="020B0400000000000000" pitchFamily="50" charset="-128"/>
              <a:ea typeface="BIZ UDPゴシック" panose="020B0400000000000000" pitchFamily="50" charset="-128"/>
              <a:cs typeface="游明朝"/>
              <a:sym typeface="游明朝"/>
            </a:endParaRPr>
          </a:p>
          <a:p>
            <a:pPr>
              <a:lnSpc>
                <a:spcPct val="107000"/>
              </a:lnSpc>
              <a:spcBef>
                <a:spcPts val="800"/>
              </a:spcBef>
              <a:defRPr sz="1400">
                <a:latin typeface="Meiryo UI"/>
                <a:ea typeface="Meiryo UI"/>
                <a:cs typeface="Meiryo UI"/>
                <a:sym typeface="Meiryo UI"/>
              </a:defRPr>
            </a:pPr>
            <a:r>
              <a:rPr dirty="0">
                <a:latin typeface="BIZ UDPゴシック" panose="020B0400000000000000" pitchFamily="50" charset="-128"/>
                <a:ea typeface="BIZ UDPゴシック" panose="020B0400000000000000" pitchFamily="50" charset="-128"/>
              </a:rPr>
              <a:t>7．</a:t>
            </a:r>
            <a:r>
              <a:rPr lang="ja-JP" altLang="en-US" dirty="0">
                <a:latin typeface="BIZ UDPゴシック" panose="020B0400000000000000" pitchFamily="50" charset="-128"/>
                <a:ea typeface="BIZ UDPゴシック" panose="020B0400000000000000" pitchFamily="50" charset="-128"/>
              </a:rPr>
              <a:t>バイアスリスク評価</a:t>
            </a:r>
            <a:endParaRPr dirty="0">
              <a:latin typeface="BIZ UDPゴシック" panose="020B0400000000000000" pitchFamily="50" charset="-128"/>
              <a:ea typeface="BIZ UDPゴシック" panose="020B0400000000000000" pitchFamily="50" charset="-128"/>
              <a:cs typeface="游明朝"/>
              <a:sym typeface="游明朝"/>
            </a:endParaRPr>
          </a:p>
          <a:p>
            <a:pPr>
              <a:lnSpc>
                <a:spcPct val="107000"/>
              </a:lnSpc>
              <a:spcBef>
                <a:spcPts val="800"/>
              </a:spcBef>
              <a:defRPr sz="1400">
                <a:latin typeface="Meiryo UI"/>
                <a:ea typeface="Meiryo UI"/>
                <a:cs typeface="Meiryo UI"/>
                <a:sym typeface="Meiryo UI"/>
              </a:defRPr>
            </a:pPr>
            <a:r>
              <a:rPr dirty="0">
                <a:latin typeface="BIZ UDPゴシック" panose="020B0400000000000000" pitchFamily="50" charset="-128"/>
                <a:ea typeface="BIZ UDPゴシック" panose="020B0400000000000000" pitchFamily="50" charset="-128"/>
              </a:rPr>
              <a:t>8．</a:t>
            </a:r>
            <a:r>
              <a:rPr lang="ja-JP" altLang="en-US" dirty="0">
                <a:latin typeface="BIZ UDPゴシック" panose="020B0400000000000000" pitchFamily="50" charset="-128"/>
                <a:ea typeface="BIZ UDPゴシック" panose="020B0400000000000000" pitchFamily="50" charset="-128"/>
              </a:rPr>
              <a:t>エビデンスの確実性評価</a:t>
            </a:r>
            <a:endParaRPr lang="en-US" altLang="ja-JP" dirty="0">
              <a:latin typeface="BIZ UDPゴシック" panose="020B0400000000000000" pitchFamily="50" charset="-128"/>
              <a:ea typeface="BIZ UDPゴシック" panose="020B0400000000000000" pitchFamily="50" charset="-128"/>
            </a:endParaRPr>
          </a:p>
          <a:p>
            <a:pPr>
              <a:lnSpc>
                <a:spcPct val="107000"/>
              </a:lnSpc>
              <a:spcBef>
                <a:spcPts val="800"/>
              </a:spcBef>
              <a:defRPr sz="1400">
                <a:latin typeface="Meiryo UI"/>
                <a:ea typeface="Meiryo UI"/>
                <a:cs typeface="Meiryo UI"/>
                <a:sym typeface="Meiryo UI"/>
              </a:defRPr>
            </a:pPr>
            <a:r>
              <a:rPr lang="en-US" dirty="0">
                <a:latin typeface="BIZ UDPゴシック" panose="020B0400000000000000" pitchFamily="50" charset="-128"/>
                <a:ea typeface="BIZ UDPゴシック" panose="020B0400000000000000" pitchFamily="50" charset="-128"/>
              </a:rPr>
              <a:t>9. </a:t>
            </a:r>
            <a:r>
              <a:rPr lang="ja-JP" altLang="en-US" dirty="0">
                <a:latin typeface="BIZ UDPゴシック" panose="020B0400000000000000" pitchFamily="50" charset="-128"/>
                <a:ea typeface="BIZ UDPゴシック" panose="020B0400000000000000" pitchFamily="50" charset="-128"/>
              </a:rPr>
              <a:t>該当書類の作成</a:t>
            </a:r>
            <a:endParaRPr dirty="0">
              <a:latin typeface="BIZ UDPゴシック" panose="020B0400000000000000" pitchFamily="50" charset="-128"/>
              <a:ea typeface="BIZ UDPゴシック" panose="020B0400000000000000" pitchFamily="50" charset="-128"/>
            </a:endParaRPr>
          </a:p>
        </p:txBody>
      </p:sp>
      <p:sp>
        <p:nvSpPr>
          <p:cNvPr id="27" name="四角形">
            <a:extLst>
              <a:ext uri="{FF2B5EF4-FFF2-40B4-BE49-F238E27FC236}">
                <a16:creationId xmlns:a16="http://schemas.microsoft.com/office/drawing/2014/main" id="{9D9C374B-9BC9-426F-FC3C-9500DD9C1CF2}"/>
              </a:ext>
            </a:extLst>
          </p:cNvPr>
          <p:cNvSpPr/>
          <p:nvPr/>
        </p:nvSpPr>
        <p:spPr>
          <a:xfrm>
            <a:off x="2878411" y="4000591"/>
            <a:ext cx="2976010" cy="2529765"/>
          </a:xfrm>
          <a:prstGeom prst="rect">
            <a:avLst/>
          </a:prstGeom>
          <a:solidFill>
            <a:srgbClr val="FFFFFF"/>
          </a:solidFill>
          <a:ln w="19050" cap="flat">
            <a:solidFill>
              <a:srgbClr val="000000"/>
            </a:solidFill>
            <a:prstDash val="solid"/>
            <a:round/>
          </a:ln>
          <a:effectLst/>
        </p:spPr>
        <p:txBody>
          <a:bodyPr wrap="square" lIns="45719" tIns="45719" rIns="45719" bIns="45719" numCol="1" anchor="t">
            <a:noAutofit/>
          </a:bodyPr>
          <a:lstStyle/>
          <a:p>
            <a:pPr>
              <a:lnSpc>
                <a:spcPct val="107000"/>
              </a:lnSpc>
              <a:spcBef>
                <a:spcPts val="800"/>
              </a:spcBef>
              <a:defRPr sz="1400">
                <a:latin typeface="游明朝"/>
                <a:ea typeface="游明朝"/>
                <a:cs typeface="游明朝"/>
                <a:sym typeface="游明朝"/>
              </a:defRPr>
            </a:pPr>
            <a:endParaRPr>
              <a:latin typeface="BIZ UDPゴシック" panose="020B0400000000000000" pitchFamily="50" charset="-128"/>
              <a:ea typeface="BIZ UDPゴシック" panose="020B0400000000000000" pitchFamily="50" charset="-128"/>
            </a:endParaRPr>
          </a:p>
        </p:txBody>
      </p:sp>
      <p:sp>
        <p:nvSpPr>
          <p:cNvPr id="28" name="❷臨床試験…">
            <a:extLst>
              <a:ext uri="{FF2B5EF4-FFF2-40B4-BE49-F238E27FC236}">
                <a16:creationId xmlns:a16="http://schemas.microsoft.com/office/drawing/2014/main" id="{9AE9C9FD-3A6B-6A44-A0AF-8D9A3EECBEE7}"/>
              </a:ext>
            </a:extLst>
          </p:cNvPr>
          <p:cNvSpPr txBox="1"/>
          <p:nvPr/>
        </p:nvSpPr>
        <p:spPr>
          <a:xfrm>
            <a:off x="2951941" y="4010116"/>
            <a:ext cx="2828949" cy="24176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07000"/>
              </a:lnSpc>
              <a:spcBef>
                <a:spcPts val="800"/>
              </a:spcBef>
              <a:defRPr sz="1400" b="1">
                <a:latin typeface="游明朝"/>
                <a:ea typeface="游明朝"/>
                <a:cs typeface="游明朝"/>
                <a:sym typeface="游明朝"/>
              </a:defRPr>
            </a:pPr>
            <a:r>
              <a:rPr dirty="0">
                <a:latin typeface="BIZ UDPゴシック" panose="020B0400000000000000" pitchFamily="50" charset="-128"/>
                <a:ea typeface="BIZ UDPゴシック" panose="020B0400000000000000" pitchFamily="50" charset="-128"/>
                <a:cs typeface="Times New Roman"/>
                <a:sym typeface="Times New Roman"/>
              </a:rPr>
              <a:t>❷</a:t>
            </a:r>
            <a:r>
              <a:rPr lang="ja-JP" altLang="en-US" dirty="0">
                <a:latin typeface="BIZ UDPゴシック" panose="020B0400000000000000" pitchFamily="50" charset="-128"/>
                <a:ea typeface="BIZ UDPゴシック" panose="020B0400000000000000" pitchFamily="50" charset="-128"/>
                <a:cs typeface="Times New Roman"/>
                <a:sym typeface="Times New Roman"/>
              </a:rPr>
              <a:t>製品の科学的根拠による届出</a:t>
            </a:r>
            <a:br>
              <a:rPr lang="en-US" dirty="0">
                <a:latin typeface="BIZ UDPゴシック" panose="020B0400000000000000" pitchFamily="50" charset="-128"/>
                <a:ea typeface="BIZ UDPゴシック" panose="020B0400000000000000" pitchFamily="50" charset="-128"/>
                <a:cs typeface="Times New Roman"/>
                <a:sym typeface="Times New Roman"/>
              </a:rPr>
            </a:br>
            <a:r>
              <a:rPr lang="en-US" dirty="0">
                <a:latin typeface="BIZ UDPゴシック" panose="020B0400000000000000" pitchFamily="50" charset="-128"/>
                <a:ea typeface="BIZ UDPゴシック" panose="020B0400000000000000" pitchFamily="50" charset="-128"/>
                <a:cs typeface="Times New Roman"/>
                <a:sym typeface="Times New Roman"/>
              </a:rPr>
              <a:t>(</a:t>
            </a:r>
            <a:r>
              <a:rPr dirty="0" err="1">
                <a:latin typeface="BIZ UDPゴシック" panose="020B0400000000000000" pitchFamily="50" charset="-128"/>
                <a:ea typeface="BIZ UDPゴシック" panose="020B0400000000000000" pitchFamily="50" charset="-128"/>
                <a:cs typeface="Meiryo UI"/>
                <a:sym typeface="Meiryo UI"/>
              </a:rPr>
              <a:t>臨床試験</a:t>
            </a:r>
            <a:r>
              <a:rPr lang="en-US" altLang="ja-JP" dirty="0">
                <a:latin typeface="BIZ UDPゴシック" panose="020B0400000000000000" pitchFamily="50" charset="-128"/>
                <a:ea typeface="BIZ UDPゴシック" panose="020B0400000000000000" pitchFamily="50" charset="-128"/>
                <a:cs typeface="Meiryo UI"/>
                <a:sym typeface="Meiryo UI"/>
              </a:rPr>
              <a:t>)</a:t>
            </a:r>
            <a:endParaRPr dirty="0">
              <a:latin typeface="BIZ UDPゴシック" panose="020B0400000000000000" pitchFamily="50" charset="-128"/>
              <a:ea typeface="BIZ UDPゴシック" panose="020B0400000000000000" pitchFamily="50" charset="-128"/>
              <a:cs typeface="Meiryo UI"/>
              <a:sym typeface="Meiryo UI"/>
            </a:endParaRPr>
          </a:p>
          <a:p>
            <a:pPr>
              <a:lnSpc>
                <a:spcPct val="107000"/>
              </a:lnSpc>
              <a:spcBef>
                <a:spcPts val="800"/>
              </a:spcBef>
              <a:defRPr sz="1400">
                <a:latin typeface="Meiryo UI"/>
                <a:ea typeface="Meiryo UI"/>
                <a:cs typeface="Meiryo UI"/>
                <a:sym typeface="Meiryo UI"/>
              </a:defRPr>
            </a:pPr>
            <a:r>
              <a:rPr dirty="0">
                <a:latin typeface="BIZ UDPゴシック" panose="020B0400000000000000" pitchFamily="50" charset="-128"/>
                <a:ea typeface="BIZ UDPゴシック" panose="020B0400000000000000" pitchFamily="50" charset="-128"/>
              </a:rPr>
              <a:t>3．倫理審査</a:t>
            </a:r>
            <a:endParaRPr dirty="0">
              <a:latin typeface="BIZ UDPゴシック" panose="020B0400000000000000" pitchFamily="50" charset="-128"/>
              <a:ea typeface="BIZ UDPゴシック" panose="020B0400000000000000" pitchFamily="50" charset="-128"/>
              <a:cs typeface="游明朝"/>
              <a:sym typeface="游明朝"/>
            </a:endParaRPr>
          </a:p>
          <a:p>
            <a:pPr>
              <a:lnSpc>
                <a:spcPct val="107000"/>
              </a:lnSpc>
              <a:spcBef>
                <a:spcPts val="800"/>
              </a:spcBef>
              <a:defRPr sz="1400">
                <a:latin typeface="Meiryo UI"/>
                <a:ea typeface="Meiryo UI"/>
                <a:cs typeface="Meiryo UI"/>
                <a:sym typeface="Meiryo UI"/>
              </a:defRPr>
            </a:pPr>
            <a:r>
              <a:rPr lang="en-US" altLang="ja-JP" dirty="0">
                <a:latin typeface="BIZ UDPゴシック" panose="020B0400000000000000" pitchFamily="50" charset="-128"/>
                <a:ea typeface="BIZ UDPゴシック" panose="020B0400000000000000" pitchFamily="50" charset="-128"/>
              </a:rPr>
              <a:t>4</a:t>
            </a:r>
            <a:r>
              <a:rPr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臨床</a:t>
            </a:r>
            <a:r>
              <a:rPr dirty="0" err="1">
                <a:latin typeface="BIZ UDPゴシック" panose="020B0400000000000000" pitchFamily="50" charset="-128"/>
                <a:ea typeface="BIZ UDPゴシック" panose="020B0400000000000000" pitchFamily="50" charset="-128"/>
              </a:rPr>
              <a:t>試験の実施</a:t>
            </a:r>
            <a:endParaRPr dirty="0">
              <a:latin typeface="BIZ UDPゴシック" panose="020B0400000000000000" pitchFamily="50" charset="-128"/>
              <a:ea typeface="BIZ UDPゴシック" panose="020B0400000000000000" pitchFamily="50" charset="-128"/>
              <a:cs typeface="游明朝"/>
              <a:sym typeface="游明朝"/>
            </a:endParaRPr>
          </a:p>
          <a:p>
            <a:pPr>
              <a:lnSpc>
                <a:spcPct val="107000"/>
              </a:lnSpc>
              <a:spcBef>
                <a:spcPts val="800"/>
              </a:spcBef>
              <a:defRPr sz="1400">
                <a:latin typeface="Meiryo UI"/>
                <a:ea typeface="Meiryo UI"/>
                <a:cs typeface="Meiryo UI"/>
                <a:sym typeface="Meiryo UI"/>
              </a:defRPr>
            </a:pPr>
            <a:r>
              <a:rPr lang="en-US" altLang="ja-JP" dirty="0">
                <a:latin typeface="BIZ UDPゴシック" panose="020B0400000000000000" pitchFamily="50" charset="-128"/>
                <a:ea typeface="BIZ UDPゴシック" panose="020B0400000000000000" pitchFamily="50" charset="-128"/>
              </a:rPr>
              <a:t>5</a:t>
            </a:r>
            <a:r>
              <a:rPr dirty="0">
                <a:latin typeface="BIZ UDPゴシック" panose="020B0400000000000000" pitchFamily="50" charset="-128"/>
                <a:ea typeface="BIZ UDPゴシック" panose="020B0400000000000000" pitchFamily="50" charset="-128"/>
              </a:rPr>
              <a:t>．データ解析</a:t>
            </a:r>
            <a:endParaRPr dirty="0">
              <a:latin typeface="BIZ UDPゴシック" panose="020B0400000000000000" pitchFamily="50" charset="-128"/>
              <a:ea typeface="BIZ UDPゴシック" panose="020B0400000000000000" pitchFamily="50" charset="-128"/>
              <a:cs typeface="游明朝"/>
              <a:sym typeface="游明朝"/>
            </a:endParaRPr>
          </a:p>
          <a:p>
            <a:pPr>
              <a:lnSpc>
                <a:spcPct val="107000"/>
              </a:lnSpc>
              <a:spcBef>
                <a:spcPts val="800"/>
              </a:spcBef>
              <a:defRPr sz="1400">
                <a:latin typeface="Meiryo UI"/>
                <a:ea typeface="Meiryo UI"/>
                <a:cs typeface="Meiryo UI"/>
                <a:sym typeface="Meiryo UI"/>
              </a:defRPr>
            </a:pPr>
            <a:r>
              <a:rPr lang="en-US" altLang="ja-JP" dirty="0">
                <a:latin typeface="BIZ UDPゴシック" panose="020B0400000000000000" pitchFamily="50" charset="-128"/>
                <a:ea typeface="BIZ UDPゴシック" panose="020B0400000000000000" pitchFamily="50" charset="-128"/>
              </a:rPr>
              <a:t>6</a:t>
            </a:r>
            <a:r>
              <a:rPr dirty="0">
                <a:latin typeface="BIZ UDPゴシック" panose="020B0400000000000000" pitchFamily="50" charset="-128"/>
                <a:ea typeface="BIZ UDPゴシック" panose="020B0400000000000000" pitchFamily="50" charset="-128"/>
              </a:rPr>
              <a:t>．報告書作成</a:t>
            </a:r>
            <a:endParaRPr dirty="0">
              <a:latin typeface="BIZ UDPゴシック" panose="020B0400000000000000" pitchFamily="50" charset="-128"/>
              <a:ea typeface="BIZ UDPゴシック" panose="020B0400000000000000" pitchFamily="50" charset="-128"/>
              <a:cs typeface="游明朝"/>
              <a:sym typeface="游明朝"/>
            </a:endParaRPr>
          </a:p>
          <a:p>
            <a:pPr>
              <a:lnSpc>
                <a:spcPct val="107000"/>
              </a:lnSpc>
              <a:spcBef>
                <a:spcPts val="800"/>
              </a:spcBef>
              <a:defRPr sz="1400">
                <a:latin typeface="Meiryo UI"/>
                <a:ea typeface="Meiryo UI"/>
                <a:cs typeface="Meiryo UI"/>
                <a:sym typeface="Meiryo UI"/>
              </a:defRPr>
            </a:pPr>
            <a:r>
              <a:rPr dirty="0">
                <a:latin typeface="BIZ UDPゴシック" panose="020B0400000000000000" pitchFamily="50" charset="-128"/>
                <a:ea typeface="BIZ UDPゴシック" panose="020B0400000000000000" pitchFamily="50" charset="-128"/>
              </a:rPr>
              <a:t>8．論文</a:t>
            </a:r>
            <a:r>
              <a:rPr lang="ja-JP" altLang="en-US" dirty="0">
                <a:latin typeface="BIZ UDPゴシック" panose="020B0400000000000000" pitchFamily="50" charset="-128"/>
                <a:ea typeface="BIZ UDPゴシック" panose="020B0400000000000000" pitchFamily="50" charset="-128"/>
              </a:rPr>
              <a:t>作成・</a:t>
            </a:r>
            <a:r>
              <a:rPr dirty="0" err="1">
                <a:latin typeface="BIZ UDPゴシック" panose="020B0400000000000000" pitchFamily="50" charset="-128"/>
                <a:ea typeface="BIZ UDPゴシック" panose="020B0400000000000000" pitchFamily="50" charset="-128"/>
              </a:rPr>
              <a:t>投稿</a:t>
            </a:r>
            <a:br>
              <a:rPr lang="en-US" dirty="0">
                <a:latin typeface="BIZ UDPゴシック" panose="020B0400000000000000" pitchFamily="50" charset="-128"/>
                <a:ea typeface="BIZ UDPゴシック" panose="020B0400000000000000" pitchFamily="50" charset="-128"/>
              </a:rPr>
            </a:br>
            <a:r>
              <a:rPr lang="en-US"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査読付き雑誌への採択</a:t>
            </a:r>
            <a:r>
              <a:rPr lang="en-US" altLang="ja-JP" dirty="0">
                <a:latin typeface="BIZ UDPゴシック" panose="020B0400000000000000" pitchFamily="50" charset="-128"/>
                <a:ea typeface="BIZ UDPゴシック" panose="020B0400000000000000" pitchFamily="50" charset="-128"/>
              </a:rPr>
              <a:t>)</a:t>
            </a:r>
            <a:endParaRPr dirty="0">
              <a:latin typeface="BIZ UDPゴシック" panose="020B0400000000000000" pitchFamily="50" charset="-128"/>
              <a:ea typeface="BIZ UDPゴシック" panose="020B0400000000000000" pitchFamily="50" charset="-128"/>
            </a:endParaRPr>
          </a:p>
        </p:txBody>
      </p:sp>
      <p:sp>
        <p:nvSpPr>
          <p:cNvPr id="29" name="四角形">
            <a:extLst>
              <a:ext uri="{FF2B5EF4-FFF2-40B4-BE49-F238E27FC236}">
                <a16:creationId xmlns:a16="http://schemas.microsoft.com/office/drawing/2014/main" id="{EBC9098B-B6C2-41EC-F8AC-BBFDA21C0992}"/>
              </a:ext>
            </a:extLst>
          </p:cNvPr>
          <p:cNvSpPr/>
          <p:nvPr/>
        </p:nvSpPr>
        <p:spPr>
          <a:xfrm>
            <a:off x="6365691" y="2188629"/>
            <a:ext cx="1541853" cy="2026919"/>
          </a:xfrm>
          <a:prstGeom prst="rect">
            <a:avLst/>
          </a:prstGeom>
          <a:solidFill>
            <a:srgbClr val="E2F0D9"/>
          </a:solidFill>
          <a:ln w="28575" cap="flat">
            <a:solidFill>
              <a:srgbClr val="A9D18E"/>
            </a:solidFill>
            <a:prstDash val="solid"/>
            <a:round/>
          </a:ln>
          <a:effectLst/>
        </p:spPr>
        <p:txBody>
          <a:bodyPr wrap="square" lIns="45719" tIns="45719" rIns="45719" bIns="45719" numCol="1" anchor="t">
            <a:noAutofit/>
          </a:bodyPr>
          <a:lstStyle/>
          <a:p>
            <a:pPr>
              <a:lnSpc>
                <a:spcPct val="107000"/>
              </a:lnSpc>
              <a:spcBef>
                <a:spcPts val="800"/>
              </a:spcBef>
              <a:defRPr sz="1400" b="1">
                <a:latin typeface="游明朝"/>
                <a:ea typeface="游明朝"/>
                <a:cs typeface="游明朝"/>
                <a:sym typeface="游明朝"/>
              </a:defRPr>
            </a:pPr>
            <a:endParaRPr>
              <a:latin typeface="BIZ UDPゴシック" panose="020B0400000000000000" pitchFamily="50" charset="-128"/>
              <a:ea typeface="BIZ UDPゴシック" panose="020B0400000000000000" pitchFamily="50" charset="-128"/>
            </a:endParaRPr>
          </a:p>
        </p:txBody>
      </p:sp>
      <p:sp>
        <p:nvSpPr>
          <p:cNvPr id="30" name="❸届出書類作成…">
            <a:extLst>
              <a:ext uri="{FF2B5EF4-FFF2-40B4-BE49-F238E27FC236}">
                <a16:creationId xmlns:a16="http://schemas.microsoft.com/office/drawing/2014/main" id="{A484DA51-9B20-D9E2-17B9-11EB48AE6D8A}"/>
              </a:ext>
            </a:extLst>
          </p:cNvPr>
          <p:cNvSpPr txBox="1"/>
          <p:nvPr/>
        </p:nvSpPr>
        <p:spPr>
          <a:xfrm>
            <a:off x="6425698" y="2364415"/>
            <a:ext cx="1421838" cy="18540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07000"/>
              </a:lnSpc>
              <a:spcBef>
                <a:spcPts val="800"/>
              </a:spcBef>
              <a:defRPr sz="1400" b="1">
                <a:latin typeface="游明朝"/>
                <a:ea typeface="游明朝"/>
                <a:cs typeface="游明朝"/>
                <a:sym typeface="游明朝"/>
              </a:defRPr>
            </a:pPr>
            <a:r>
              <a:rPr dirty="0">
                <a:latin typeface="BIZ UDPゴシック" panose="020B0400000000000000" pitchFamily="50" charset="-128"/>
                <a:ea typeface="BIZ UDPゴシック" panose="020B0400000000000000" pitchFamily="50" charset="-128"/>
                <a:cs typeface="Times New Roman"/>
                <a:sym typeface="Times New Roman"/>
              </a:rPr>
              <a:t>❸</a:t>
            </a:r>
            <a:r>
              <a:rPr lang="ja-JP" altLang="en-US" dirty="0">
                <a:latin typeface="BIZ UDPゴシック" panose="020B0400000000000000" pitchFamily="50" charset="-128"/>
                <a:ea typeface="BIZ UDPゴシック" panose="020B0400000000000000" pitchFamily="50" charset="-128"/>
                <a:cs typeface="Times New Roman"/>
                <a:sym typeface="Times New Roman"/>
              </a:rPr>
              <a:t>その他の</a:t>
            </a:r>
            <a:br>
              <a:rPr lang="en-US" altLang="ja-JP" dirty="0">
                <a:latin typeface="BIZ UDPゴシック" panose="020B0400000000000000" pitchFamily="50" charset="-128"/>
                <a:ea typeface="BIZ UDPゴシック" panose="020B0400000000000000" pitchFamily="50" charset="-128"/>
                <a:cs typeface="Times New Roman"/>
                <a:sym typeface="Times New Roman"/>
              </a:rPr>
            </a:br>
            <a:r>
              <a:rPr dirty="0" err="1">
                <a:latin typeface="BIZ UDPゴシック" panose="020B0400000000000000" pitchFamily="50" charset="-128"/>
                <a:ea typeface="BIZ UDPゴシック" panose="020B0400000000000000" pitchFamily="50" charset="-128"/>
                <a:cs typeface="Meiryo UI"/>
                <a:sym typeface="Meiryo UI"/>
              </a:rPr>
              <a:t>届出書類作成</a:t>
            </a:r>
            <a:endParaRPr dirty="0">
              <a:latin typeface="BIZ UDPゴシック" panose="020B0400000000000000" pitchFamily="50" charset="-128"/>
              <a:ea typeface="BIZ UDPゴシック" panose="020B0400000000000000" pitchFamily="50" charset="-128"/>
              <a:cs typeface="Meiryo UI"/>
              <a:sym typeface="Meiryo UI"/>
            </a:endParaRPr>
          </a:p>
          <a:p>
            <a:pPr>
              <a:lnSpc>
                <a:spcPct val="107000"/>
              </a:lnSpc>
              <a:spcBef>
                <a:spcPts val="800"/>
              </a:spcBef>
              <a:defRPr sz="1400">
                <a:latin typeface="游明朝"/>
                <a:ea typeface="游明朝"/>
                <a:cs typeface="游明朝"/>
                <a:sym typeface="游明朝"/>
              </a:defRPr>
            </a:pPr>
            <a:r>
              <a:rPr dirty="0">
                <a:latin typeface="BIZ UDPゴシック" panose="020B0400000000000000" pitchFamily="50" charset="-128"/>
                <a:ea typeface="BIZ UDPゴシック" panose="020B0400000000000000" pitchFamily="50" charset="-128"/>
                <a:cs typeface="Meiryo UI"/>
                <a:sym typeface="Meiryo UI"/>
              </a:rPr>
              <a:t>９．安全性</a:t>
            </a:r>
            <a:endParaRPr b="1" dirty="0">
              <a:latin typeface="BIZ UDPゴシック" panose="020B0400000000000000" pitchFamily="50" charset="-128"/>
              <a:ea typeface="BIZ UDPゴシック" panose="020B0400000000000000" pitchFamily="50" charset="-128"/>
            </a:endParaRPr>
          </a:p>
          <a:p>
            <a:pPr>
              <a:lnSpc>
                <a:spcPct val="107000"/>
              </a:lnSpc>
              <a:spcBef>
                <a:spcPts val="800"/>
              </a:spcBef>
              <a:defRPr sz="1400">
                <a:latin typeface="游明朝"/>
                <a:ea typeface="游明朝"/>
                <a:cs typeface="游明朝"/>
                <a:sym typeface="游明朝"/>
              </a:defRPr>
            </a:pPr>
            <a:r>
              <a:rPr dirty="0">
                <a:latin typeface="BIZ UDPゴシック" panose="020B0400000000000000" pitchFamily="50" charset="-128"/>
                <a:ea typeface="BIZ UDPゴシック" panose="020B0400000000000000" pitchFamily="50" charset="-128"/>
              </a:rPr>
              <a:t>10</a:t>
            </a:r>
            <a:r>
              <a:rPr dirty="0">
                <a:latin typeface="BIZ UDPゴシック" panose="020B0400000000000000" pitchFamily="50" charset="-128"/>
                <a:ea typeface="BIZ UDPゴシック" panose="020B0400000000000000" pitchFamily="50" charset="-128"/>
                <a:cs typeface="Meiryo UI"/>
                <a:sym typeface="Meiryo UI"/>
              </a:rPr>
              <a:t>．品質管理</a:t>
            </a:r>
            <a:endParaRPr b="1" dirty="0">
              <a:latin typeface="BIZ UDPゴシック" panose="020B0400000000000000" pitchFamily="50" charset="-128"/>
              <a:ea typeface="BIZ UDPゴシック" panose="020B0400000000000000" pitchFamily="50" charset="-128"/>
            </a:endParaRPr>
          </a:p>
          <a:p>
            <a:pPr>
              <a:lnSpc>
                <a:spcPct val="107000"/>
              </a:lnSpc>
              <a:spcBef>
                <a:spcPts val="800"/>
              </a:spcBef>
              <a:defRPr sz="1400">
                <a:latin typeface="游明朝"/>
                <a:ea typeface="游明朝"/>
                <a:cs typeface="游明朝"/>
                <a:sym typeface="游明朝"/>
              </a:defRPr>
            </a:pPr>
            <a:r>
              <a:rPr dirty="0">
                <a:latin typeface="BIZ UDPゴシック" panose="020B0400000000000000" pitchFamily="50" charset="-128"/>
                <a:ea typeface="BIZ UDPゴシック" panose="020B0400000000000000" pitchFamily="50" charset="-128"/>
              </a:rPr>
              <a:t>11</a:t>
            </a:r>
            <a:r>
              <a:rPr dirty="0">
                <a:latin typeface="BIZ UDPゴシック" panose="020B0400000000000000" pitchFamily="50" charset="-128"/>
                <a:ea typeface="BIZ UDPゴシック" panose="020B0400000000000000" pitchFamily="50" charset="-128"/>
                <a:cs typeface="Meiryo UI"/>
                <a:sym typeface="Meiryo UI"/>
              </a:rPr>
              <a:t>．</a:t>
            </a:r>
            <a:r>
              <a:rPr lang="ja-JP" altLang="en-US" dirty="0">
                <a:latin typeface="BIZ UDPゴシック" panose="020B0400000000000000" pitchFamily="50" charset="-128"/>
                <a:ea typeface="BIZ UDPゴシック" panose="020B0400000000000000" pitchFamily="50" charset="-128"/>
                <a:cs typeface="Meiryo UI"/>
                <a:sym typeface="Meiryo UI"/>
              </a:rPr>
              <a:t>作用機序</a:t>
            </a:r>
            <a:endParaRPr b="1" dirty="0">
              <a:latin typeface="BIZ UDPゴシック" panose="020B0400000000000000" pitchFamily="50" charset="-128"/>
              <a:ea typeface="BIZ UDPゴシック" panose="020B0400000000000000" pitchFamily="50" charset="-128"/>
            </a:endParaRPr>
          </a:p>
          <a:p>
            <a:pPr>
              <a:lnSpc>
                <a:spcPct val="107000"/>
              </a:lnSpc>
              <a:spcBef>
                <a:spcPts val="800"/>
              </a:spcBef>
              <a:defRPr sz="1400">
                <a:latin typeface="游明朝"/>
                <a:ea typeface="游明朝"/>
                <a:cs typeface="游明朝"/>
                <a:sym typeface="游明朝"/>
              </a:defRPr>
            </a:pPr>
            <a:r>
              <a:rPr dirty="0">
                <a:latin typeface="BIZ UDPゴシック" panose="020B0400000000000000" pitchFamily="50" charset="-128"/>
                <a:ea typeface="BIZ UDPゴシック" panose="020B0400000000000000" pitchFamily="50" charset="-128"/>
              </a:rPr>
              <a:t>1</a:t>
            </a:r>
            <a:r>
              <a:rPr lang="en-US" altLang="ja-JP" dirty="0">
                <a:latin typeface="BIZ UDPゴシック" panose="020B0400000000000000" pitchFamily="50" charset="-128"/>
                <a:ea typeface="BIZ UDPゴシック" panose="020B0400000000000000" pitchFamily="50" charset="-128"/>
              </a:rPr>
              <a:t>2</a:t>
            </a:r>
            <a:r>
              <a:rPr dirty="0">
                <a:latin typeface="BIZ UDPゴシック" panose="020B0400000000000000" pitchFamily="50" charset="-128"/>
                <a:ea typeface="BIZ UDPゴシック" panose="020B0400000000000000" pitchFamily="50" charset="-128"/>
                <a:cs typeface="Meiryo UI"/>
                <a:sym typeface="Meiryo UI"/>
              </a:rPr>
              <a:t>．表示内容</a:t>
            </a:r>
          </a:p>
        </p:txBody>
      </p:sp>
      <p:sp>
        <p:nvSpPr>
          <p:cNvPr id="31" name="四角形">
            <a:extLst>
              <a:ext uri="{FF2B5EF4-FFF2-40B4-BE49-F238E27FC236}">
                <a16:creationId xmlns:a16="http://schemas.microsoft.com/office/drawing/2014/main" id="{CAB21614-61C2-E5B1-B141-935396D4DC9F}"/>
              </a:ext>
            </a:extLst>
          </p:cNvPr>
          <p:cNvSpPr/>
          <p:nvPr/>
        </p:nvSpPr>
        <p:spPr>
          <a:xfrm>
            <a:off x="8348159" y="2803846"/>
            <a:ext cx="1978347" cy="1059352"/>
          </a:xfrm>
          <a:prstGeom prst="rect">
            <a:avLst/>
          </a:prstGeom>
          <a:solidFill>
            <a:srgbClr val="E2F0D9"/>
          </a:solidFill>
          <a:ln w="28575" cap="flat">
            <a:solidFill>
              <a:srgbClr val="A9D18E"/>
            </a:solidFill>
            <a:prstDash val="solid"/>
            <a:round/>
          </a:ln>
          <a:effectLst/>
        </p:spPr>
        <p:txBody>
          <a:bodyPr wrap="square" lIns="45719" tIns="45719" rIns="45719" bIns="45719" numCol="1" anchor="t">
            <a:noAutofit/>
          </a:bodyPr>
          <a:lstStyle/>
          <a:p>
            <a:pPr>
              <a:lnSpc>
                <a:spcPct val="107000"/>
              </a:lnSpc>
              <a:spcBef>
                <a:spcPts val="800"/>
              </a:spcBef>
            </a:pPr>
            <a:endParaRPr>
              <a:latin typeface="BIZ UDPゴシック" panose="020B0400000000000000" pitchFamily="50" charset="-128"/>
              <a:ea typeface="BIZ UDPゴシック" panose="020B0400000000000000" pitchFamily="50" charset="-128"/>
            </a:endParaRPr>
          </a:p>
        </p:txBody>
      </p:sp>
      <p:sp>
        <p:nvSpPr>
          <p:cNvPr id="32" name="❹届出…">
            <a:extLst>
              <a:ext uri="{FF2B5EF4-FFF2-40B4-BE49-F238E27FC236}">
                <a16:creationId xmlns:a16="http://schemas.microsoft.com/office/drawing/2014/main" id="{D571CC86-344B-7569-7D72-1272400E69D2}"/>
              </a:ext>
            </a:extLst>
          </p:cNvPr>
          <p:cNvSpPr txBox="1"/>
          <p:nvPr/>
        </p:nvSpPr>
        <p:spPr>
          <a:xfrm>
            <a:off x="8408166" y="2818133"/>
            <a:ext cx="1858333" cy="9573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07000"/>
              </a:lnSpc>
              <a:spcBef>
                <a:spcPts val="800"/>
              </a:spcBef>
              <a:defRPr sz="1400" b="1">
                <a:latin typeface="Meiryo UI"/>
                <a:ea typeface="Meiryo UI"/>
                <a:cs typeface="Meiryo UI"/>
                <a:sym typeface="Meiryo UI"/>
              </a:defRPr>
            </a:pPr>
            <a:r>
              <a:rPr dirty="0">
                <a:latin typeface="BIZ UDPゴシック" panose="020B0400000000000000" pitchFamily="50" charset="-128"/>
                <a:ea typeface="BIZ UDPゴシック" panose="020B0400000000000000" pitchFamily="50" charset="-128"/>
                <a:cs typeface="Times New Roman"/>
                <a:sym typeface="Times New Roman"/>
              </a:rPr>
              <a:t>❹</a:t>
            </a:r>
            <a:r>
              <a:rPr dirty="0" err="1">
                <a:latin typeface="BIZ UDPゴシック" panose="020B0400000000000000" pitchFamily="50" charset="-128"/>
                <a:ea typeface="BIZ UDPゴシック" panose="020B0400000000000000" pitchFamily="50" charset="-128"/>
              </a:rPr>
              <a:t>届出</a:t>
            </a:r>
            <a:endParaRPr dirty="0">
              <a:latin typeface="BIZ UDPゴシック" panose="020B0400000000000000" pitchFamily="50" charset="-128"/>
              <a:ea typeface="BIZ UDPゴシック" panose="020B0400000000000000" pitchFamily="50" charset="-128"/>
            </a:endParaRPr>
          </a:p>
          <a:p>
            <a:pPr>
              <a:lnSpc>
                <a:spcPct val="107000"/>
              </a:lnSpc>
              <a:spcBef>
                <a:spcPts val="800"/>
              </a:spcBef>
              <a:defRPr sz="1400">
                <a:latin typeface="Meiryo UI"/>
                <a:ea typeface="Meiryo UI"/>
                <a:cs typeface="Meiryo UI"/>
                <a:sym typeface="Meiryo UI"/>
              </a:defRPr>
            </a:pPr>
            <a:r>
              <a:rPr dirty="0">
                <a:latin typeface="BIZ UDPゴシック" panose="020B0400000000000000" pitchFamily="50" charset="-128"/>
                <a:ea typeface="BIZ UDPゴシック" panose="020B0400000000000000" pitchFamily="50" charset="-128"/>
              </a:rPr>
              <a:t>14．届出</a:t>
            </a:r>
          </a:p>
          <a:p>
            <a:pPr>
              <a:lnSpc>
                <a:spcPct val="107000"/>
              </a:lnSpc>
              <a:spcBef>
                <a:spcPts val="800"/>
              </a:spcBef>
              <a:defRPr sz="1400">
                <a:latin typeface="Meiryo UI"/>
                <a:ea typeface="Meiryo UI"/>
                <a:cs typeface="Meiryo UI"/>
                <a:sym typeface="Meiryo UI"/>
              </a:defRPr>
            </a:pPr>
            <a:r>
              <a:rPr dirty="0">
                <a:latin typeface="BIZ UDPゴシック" panose="020B0400000000000000" pitchFamily="50" charset="-128"/>
                <a:ea typeface="BIZ UDPゴシック" panose="020B0400000000000000" pitchFamily="50" charset="-128"/>
              </a:rPr>
              <a:t>15．</a:t>
            </a:r>
            <a:r>
              <a:rPr lang="ja-JP" altLang="en-US" dirty="0">
                <a:latin typeface="BIZ UDPゴシック" panose="020B0400000000000000" pitchFamily="50" charset="-128"/>
                <a:ea typeface="BIZ UDPゴシック" panose="020B0400000000000000" pitchFamily="50" charset="-128"/>
              </a:rPr>
              <a:t>差戻し対応</a:t>
            </a:r>
            <a:endParaRPr dirty="0">
              <a:latin typeface="BIZ UDPゴシック" panose="020B0400000000000000" pitchFamily="50" charset="-128"/>
              <a:ea typeface="BIZ UDPゴシック" panose="020B0400000000000000" pitchFamily="50" charset="-128"/>
            </a:endParaRPr>
          </a:p>
        </p:txBody>
      </p:sp>
      <p:sp>
        <p:nvSpPr>
          <p:cNvPr id="33" name="直線コネクタ 22">
            <a:extLst>
              <a:ext uri="{FF2B5EF4-FFF2-40B4-BE49-F238E27FC236}">
                <a16:creationId xmlns:a16="http://schemas.microsoft.com/office/drawing/2014/main" id="{CABB9D77-6F7D-49E6-3D83-97DA6F68E84A}"/>
              </a:ext>
            </a:extLst>
          </p:cNvPr>
          <p:cNvSpPr/>
          <p:nvPr/>
        </p:nvSpPr>
        <p:spPr>
          <a:xfrm>
            <a:off x="7900398" y="3367857"/>
            <a:ext cx="432865" cy="1"/>
          </a:xfrm>
          <a:prstGeom prst="line">
            <a:avLst/>
          </a:prstGeom>
          <a:ln w="28575">
            <a:solidFill>
              <a:srgbClr val="000000"/>
            </a:solidFill>
            <a:miter/>
          </a:ln>
        </p:spPr>
        <p:txBody>
          <a:bodyPr lIns="45719" rIns="45719"/>
          <a:lstStyle/>
          <a:p>
            <a:endParaRPr>
              <a:latin typeface="BIZ UDPゴシック" panose="020B0400000000000000" pitchFamily="50" charset="-128"/>
              <a:ea typeface="BIZ UDPゴシック" panose="020B0400000000000000" pitchFamily="50" charset="-128"/>
            </a:endParaRPr>
          </a:p>
        </p:txBody>
      </p:sp>
      <p:pic>
        <p:nvPicPr>
          <p:cNvPr id="34" name="22615955.jpg" descr="22615955.jpg">
            <a:extLst>
              <a:ext uri="{FF2B5EF4-FFF2-40B4-BE49-F238E27FC236}">
                <a16:creationId xmlns:a16="http://schemas.microsoft.com/office/drawing/2014/main" id="{672B5AC4-1733-A208-9C9C-E21F1607353E}"/>
              </a:ext>
            </a:extLst>
          </p:cNvPr>
          <p:cNvPicPr>
            <a:picLocks noChangeAspect="1"/>
          </p:cNvPicPr>
          <p:nvPr/>
        </p:nvPicPr>
        <p:blipFill>
          <a:blip r:embed="rId5"/>
          <a:stretch>
            <a:fillRect/>
          </a:stretch>
        </p:blipFill>
        <p:spPr>
          <a:xfrm>
            <a:off x="8248842" y="1233526"/>
            <a:ext cx="2006728" cy="1413832"/>
          </a:xfrm>
          <a:prstGeom prst="rect">
            <a:avLst/>
          </a:prstGeom>
          <a:ln w="12700">
            <a:miter lim="400000"/>
          </a:ln>
        </p:spPr>
      </p:pic>
      <p:sp>
        <p:nvSpPr>
          <p:cNvPr id="35" name="届出は、消費者庁に書類（機能性、安全性、分析結果、パッケージのデザイン等）を電子ファイルで提出する…">
            <a:extLst>
              <a:ext uri="{FF2B5EF4-FFF2-40B4-BE49-F238E27FC236}">
                <a16:creationId xmlns:a16="http://schemas.microsoft.com/office/drawing/2014/main" id="{4DDE2B13-B13A-CB2C-64CD-4CE736A0E77B}"/>
              </a:ext>
            </a:extLst>
          </p:cNvPr>
          <p:cNvSpPr txBox="1"/>
          <p:nvPr/>
        </p:nvSpPr>
        <p:spPr>
          <a:xfrm>
            <a:off x="6407425" y="4954672"/>
            <a:ext cx="4846012" cy="1094146"/>
          </a:xfrm>
          <a:prstGeom prst="rect">
            <a:avLst/>
          </a:prstGeom>
          <a:solidFill>
            <a:srgbClr val="FF85FF">
              <a:alpha val="30363"/>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853226">
              <a:lnSpc>
                <a:spcPct val="90000"/>
              </a:lnSpc>
              <a:spcBef>
                <a:spcPts val="900"/>
              </a:spcBef>
              <a:defRPr sz="1600"/>
            </a:pPr>
            <a:r>
              <a:rPr dirty="0" err="1">
                <a:latin typeface="BIZ UDPゴシック" panose="020B0400000000000000" pitchFamily="50" charset="-128"/>
                <a:ea typeface="BIZ UDPゴシック" panose="020B0400000000000000" pitchFamily="50" charset="-128"/>
              </a:rPr>
              <a:t>届出は、消費者庁に書類（機能性、安全性、分析結果、パッケージのデザイン等）を電子ファイルで提出する</a:t>
            </a:r>
            <a:endParaRPr dirty="0">
              <a:latin typeface="BIZ UDPゴシック" panose="020B0400000000000000" pitchFamily="50" charset="-128"/>
              <a:ea typeface="BIZ UDPゴシック" panose="020B0400000000000000" pitchFamily="50" charset="-128"/>
            </a:endParaRPr>
          </a:p>
          <a:p>
            <a:pPr defTabSz="853226">
              <a:lnSpc>
                <a:spcPct val="90000"/>
              </a:lnSpc>
              <a:spcBef>
                <a:spcPts val="900"/>
              </a:spcBef>
              <a:defRPr sz="1600"/>
            </a:pPr>
            <a:r>
              <a:rPr dirty="0">
                <a:latin typeface="BIZ UDPゴシック" panose="020B0400000000000000" pitchFamily="50" charset="-128"/>
                <a:ea typeface="BIZ UDPゴシック" panose="020B0400000000000000" pitchFamily="50" charset="-128"/>
              </a:rPr>
              <a:t>消費者庁への届出から受理（発売開始可能）まで</a:t>
            </a:r>
            <a:r>
              <a:rPr lang="en-US" altLang="ja-JP" dirty="0">
                <a:latin typeface="BIZ UDPゴシック" panose="020B0400000000000000" pitchFamily="50" charset="-128"/>
                <a:ea typeface="BIZ UDPゴシック" panose="020B0400000000000000" pitchFamily="50" charset="-128"/>
              </a:rPr>
              <a:t>8</a:t>
            </a:r>
            <a:r>
              <a:rPr dirty="0">
                <a:latin typeface="BIZ UDPゴシック" panose="020B0400000000000000" pitchFamily="50" charset="-128"/>
                <a:ea typeface="BIZ UDPゴシック" panose="020B0400000000000000" pitchFamily="50" charset="-128"/>
              </a:rPr>
              <a:t>〜10ヶ月ほどかかる</a:t>
            </a:r>
          </a:p>
        </p:txBody>
      </p:sp>
      <p:cxnSp>
        <p:nvCxnSpPr>
          <p:cNvPr id="36" name="コネクタ: カギ線 35">
            <a:extLst>
              <a:ext uri="{FF2B5EF4-FFF2-40B4-BE49-F238E27FC236}">
                <a16:creationId xmlns:a16="http://schemas.microsoft.com/office/drawing/2014/main" id="{FFB6DA72-02FB-06C8-2D5D-0DCDC2A19C3D}"/>
              </a:ext>
            </a:extLst>
          </p:cNvPr>
          <p:cNvCxnSpPr>
            <a:cxnSpLocks/>
            <a:stCxn id="9" idx="3"/>
            <a:endCxn id="14" idx="1"/>
          </p:cNvCxnSpPr>
          <p:nvPr/>
        </p:nvCxnSpPr>
        <p:spPr>
          <a:xfrm flipV="1">
            <a:off x="2382731" y="2408861"/>
            <a:ext cx="480800" cy="944207"/>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37" name="コネクタ: カギ線 36">
            <a:extLst>
              <a:ext uri="{FF2B5EF4-FFF2-40B4-BE49-F238E27FC236}">
                <a16:creationId xmlns:a16="http://schemas.microsoft.com/office/drawing/2014/main" id="{B21865CB-9B16-06F7-EF23-A048AA4BC229}"/>
              </a:ext>
            </a:extLst>
          </p:cNvPr>
          <p:cNvCxnSpPr>
            <a:cxnSpLocks/>
            <a:stCxn id="9" idx="3"/>
            <a:endCxn id="27" idx="1"/>
          </p:cNvCxnSpPr>
          <p:nvPr/>
        </p:nvCxnSpPr>
        <p:spPr>
          <a:xfrm>
            <a:off x="2382731" y="3353068"/>
            <a:ext cx="495680" cy="1912406"/>
          </a:xfrm>
          <a:prstGeom prst="bentConnector3">
            <a:avLst>
              <a:gd name="adj1" fmla="val 47804"/>
            </a:avLst>
          </a:prstGeom>
          <a:ln w="19050"/>
        </p:spPr>
        <p:style>
          <a:lnRef idx="1">
            <a:schemeClr val="dk1"/>
          </a:lnRef>
          <a:fillRef idx="0">
            <a:schemeClr val="dk1"/>
          </a:fillRef>
          <a:effectRef idx="0">
            <a:schemeClr val="dk1"/>
          </a:effectRef>
          <a:fontRef idx="minor">
            <a:schemeClr val="tx1"/>
          </a:fontRef>
        </p:style>
      </p:cxnSp>
      <p:cxnSp>
        <p:nvCxnSpPr>
          <p:cNvPr id="38" name="コネクタ: カギ線 37">
            <a:extLst>
              <a:ext uri="{FF2B5EF4-FFF2-40B4-BE49-F238E27FC236}">
                <a16:creationId xmlns:a16="http://schemas.microsoft.com/office/drawing/2014/main" id="{A15E75D2-E712-5B28-9709-C286EB05551B}"/>
              </a:ext>
            </a:extLst>
          </p:cNvPr>
          <p:cNvCxnSpPr>
            <a:cxnSpLocks/>
            <a:stCxn id="14" idx="3"/>
            <a:endCxn id="29" idx="1"/>
          </p:cNvCxnSpPr>
          <p:nvPr/>
        </p:nvCxnSpPr>
        <p:spPr>
          <a:xfrm>
            <a:off x="5869302" y="2408861"/>
            <a:ext cx="496389" cy="793228"/>
          </a:xfrm>
          <a:prstGeom prst="bentConnector3">
            <a:avLst>
              <a:gd name="adj1" fmla="val 54386"/>
            </a:avLst>
          </a:prstGeom>
          <a:ln w="19050"/>
        </p:spPr>
        <p:style>
          <a:lnRef idx="1">
            <a:schemeClr val="dk1"/>
          </a:lnRef>
          <a:fillRef idx="0">
            <a:schemeClr val="dk1"/>
          </a:fillRef>
          <a:effectRef idx="0">
            <a:schemeClr val="dk1"/>
          </a:effectRef>
          <a:fontRef idx="minor">
            <a:schemeClr val="tx1"/>
          </a:fontRef>
        </p:style>
      </p:cxnSp>
      <p:cxnSp>
        <p:nvCxnSpPr>
          <p:cNvPr id="39" name="コネクタ: カギ線 38">
            <a:extLst>
              <a:ext uri="{FF2B5EF4-FFF2-40B4-BE49-F238E27FC236}">
                <a16:creationId xmlns:a16="http://schemas.microsoft.com/office/drawing/2014/main" id="{6C790725-3B2A-2D3F-0F97-BD06F94A7AB8}"/>
              </a:ext>
            </a:extLst>
          </p:cNvPr>
          <p:cNvCxnSpPr>
            <a:cxnSpLocks/>
            <a:stCxn id="27" idx="3"/>
            <a:endCxn id="29" idx="1"/>
          </p:cNvCxnSpPr>
          <p:nvPr/>
        </p:nvCxnSpPr>
        <p:spPr>
          <a:xfrm flipV="1">
            <a:off x="5854421" y="3202089"/>
            <a:ext cx="511270" cy="2063385"/>
          </a:xfrm>
          <a:prstGeom prst="bentConnector3">
            <a:avLst>
              <a:gd name="adj1" fmla="val 56387"/>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77900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D49C6B-A690-251C-1FF7-3931F5D54EF4}"/>
              </a:ext>
            </a:extLst>
          </p:cNvPr>
          <p:cNvSpPr>
            <a:spLocks noGrp="1"/>
          </p:cNvSpPr>
          <p:nvPr>
            <p:ph type="title"/>
          </p:nvPr>
        </p:nvSpPr>
        <p:spPr>
          <a:xfrm>
            <a:off x="779800" y="319508"/>
            <a:ext cx="9590666" cy="415435"/>
          </a:xfrm>
          <a:noFill/>
        </p:spPr>
        <p:txBody>
          <a:bodyPr wrap="square" rtlCol="0">
            <a:spAutoFit/>
          </a:bodyPr>
          <a:lstStyle/>
          <a:p>
            <a:pPr>
              <a:tabLst>
                <a:tab pos="3009994" algn="l"/>
              </a:tabLst>
            </a:pPr>
            <a:r>
              <a:rPr lang="ja-JP" altLang="en-US" sz="2333" dirty="0">
                <a:solidFill>
                  <a:srgbClr val="575454"/>
                </a:solidFill>
                <a:latin typeface="BIZ UDPゴシック" panose="020B0400000000000000" pitchFamily="50" charset="-128"/>
                <a:ea typeface="BIZ UDPゴシック" panose="020B0400000000000000" pitchFamily="50" charset="-128"/>
                <a:cs typeface="Segoe UI" panose="020B0502040204020203" pitchFamily="34" charset="0"/>
              </a:rPr>
              <a:t>支援内容</a:t>
            </a:r>
          </a:p>
        </p:txBody>
      </p:sp>
      <p:sp>
        <p:nvSpPr>
          <p:cNvPr id="4" name="スライド番号プレースホルダー 3">
            <a:extLst>
              <a:ext uri="{FF2B5EF4-FFF2-40B4-BE49-F238E27FC236}">
                <a16:creationId xmlns:a16="http://schemas.microsoft.com/office/drawing/2014/main" id="{EDAAA399-675F-6E70-8F93-AE417B8EB358}"/>
              </a:ext>
            </a:extLst>
          </p:cNvPr>
          <p:cNvSpPr>
            <a:spLocks noGrp="1"/>
          </p:cNvSpPr>
          <p:nvPr>
            <p:ph type="sldNum" sz="quarter" idx="12"/>
          </p:nvPr>
        </p:nvSpPr>
        <p:spPr/>
        <p:txBody>
          <a:bodyPr/>
          <a:lstStyle/>
          <a:p>
            <a:fld id="{9A1693BC-687C-4331-BBCF-78D4A8FF2B39}" type="slidenum">
              <a:rPr lang="ja-JP" altLang="en-US" smtClean="0"/>
              <a:pPr/>
              <a:t>17</a:t>
            </a:fld>
            <a:endParaRPr lang="ja-JP" altLang="en-US" dirty="0"/>
          </a:p>
        </p:txBody>
      </p:sp>
      <p:grpSp>
        <p:nvGrpSpPr>
          <p:cNvPr id="17" name="グループ化 16">
            <a:extLst>
              <a:ext uri="{FF2B5EF4-FFF2-40B4-BE49-F238E27FC236}">
                <a16:creationId xmlns:a16="http://schemas.microsoft.com/office/drawing/2014/main" id="{192C0BFB-0947-5699-7129-716BAF8BCCF4}"/>
              </a:ext>
            </a:extLst>
          </p:cNvPr>
          <p:cNvGrpSpPr/>
          <p:nvPr/>
        </p:nvGrpSpPr>
        <p:grpSpPr>
          <a:xfrm>
            <a:off x="380104" y="901885"/>
            <a:ext cx="1747999" cy="428210"/>
            <a:chOff x="387108" y="1097869"/>
            <a:chExt cx="1873379" cy="458924"/>
          </a:xfrm>
        </p:grpSpPr>
        <p:grpSp>
          <p:nvGrpSpPr>
            <p:cNvPr id="15" name="グループ化 14">
              <a:extLst>
                <a:ext uri="{FF2B5EF4-FFF2-40B4-BE49-F238E27FC236}">
                  <a16:creationId xmlns:a16="http://schemas.microsoft.com/office/drawing/2014/main" id="{F373116B-B944-C336-5822-5AF37128F337}"/>
                </a:ext>
              </a:extLst>
            </p:cNvPr>
            <p:cNvGrpSpPr/>
            <p:nvPr/>
          </p:nvGrpSpPr>
          <p:grpSpPr>
            <a:xfrm>
              <a:off x="387108" y="1124745"/>
              <a:ext cx="440994" cy="432048"/>
              <a:chOff x="1415480" y="1764432"/>
              <a:chExt cx="921246" cy="902558"/>
            </a:xfrm>
          </p:grpSpPr>
          <p:sp>
            <p:nvSpPr>
              <p:cNvPr id="6" name="楕円 5">
                <a:extLst>
                  <a:ext uri="{FF2B5EF4-FFF2-40B4-BE49-F238E27FC236}">
                    <a16:creationId xmlns:a16="http://schemas.microsoft.com/office/drawing/2014/main" id="{4BA77E16-E4E9-C211-7232-1F5A2523E941}"/>
                  </a:ext>
                </a:extLst>
              </p:cNvPr>
              <p:cNvSpPr/>
              <p:nvPr/>
            </p:nvSpPr>
            <p:spPr>
              <a:xfrm>
                <a:off x="1616646" y="1764432"/>
                <a:ext cx="720080" cy="720000"/>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80"/>
              </a:p>
            </p:txBody>
          </p:sp>
          <p:cxnSp>
            <p:nvCxnSpPr>
              <p:cNvPr id="8" name="直線コネクタ 7">
                <a:extLst>
                  <a:ext uri="{FF2B5EF4-FFF2-40B4-BE49-F238E27FC236}">
                    <a16:creationId xmlns:a16="http://schemas.microsoft.com/office/drawing/2014/main" id="{9E01DBE8-6DB6-55FD-3626-24AD6F39492D}"/>
                  </a:ext>
                </a:extLst>
              </p:cNvPr>
              <p:cNvCxnSpPr>
                <a:stCxn id="6" idx="3"/>
              </p:cNvCxnSpPr>
              <p:nvPr/>
            </p:nvCxnSpPr>
            <p:spPr>
              <a:xfrm flipH="1">
                <a:off x="1415480" y="2378990"/>
                <a:ext cx="306619" cy="28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D42F348-E352-04F1-1DF4-60C368E65ED4}"/>
                  </a:ext>
                </a:extLst>
              </p:cNvPr>
              <p:cNvCxnSpPr>
                <a:cxnSpLocks/>
              </p:cNvCxnSpPr>
              <p:nvPr/>
            </p:nvCxnSpPr>
            <p:spPr>
              <a:xfrm flipH="1">
                <a:off x="1929061" y="2035486"/>
                <a:ext cx="230882" cy="215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6AC88DE7-9B3E-6E7B-DC66-C0DB0563D527}"/>
                  </a:ext>
                </a:extLst>
              </p:cNvPr>
              <p:cNvCxnSpPr>
                <a:cxnSpLocks/>
              </p:cNvCxnSpPr>
              <p:nvPr/>
            </p:nvCxnSpPr>
            <p:spPr>
              <a:xfrm>
                <a:off x="1833811" y="2136512"/>
                <a:ext cx="104775" cy="994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a:extLst>
                <a:ext uri="{FF2B5EF4-FFF2-40B4-BE49-F238E27FC236}">
                  <a16:creationId xmlns:a16="http://schemas.microsoft.com/office/drawing/2014/main" id="{2BB685CB-EC80-607B-4E10-9E58184B1605}"/>
                </a:ext>
              </a:extLst>
            </p:cNvPr>
            <p:cNvSpPr txBox="1"/>
            <p:nvPr/>
          </p:nvSpPr>
          <p:spPr>
            <a:xfrm>
              <a:off x="893029" y="1097869"/>
              <a:ext cx="1367458" cy="406681"/>
            </a:xfrm>
            <a:prstGeom prst="rect">
              <a:avLst/>
            </a:prstGeom>
            <a:noFill/>
          </p:spPr>
          <p:txBody>
            <a:bodyPr wrap="square" rtlCol="0">
              <a:spAutoFit/>
            </a:bodyPr>
            <a:lstStyle/>
            <a:p>
              <a:r>
                <a:rPr kumimoji="1" lang="ja-JP" altLang="en-US" sz="1866" dirty="0"/>
                <a:t>市場調査</a:t>
              </a:r>
            </a:p>
          </p:txBody>
        </p:sp>
      </p:grpSp>
      <p:grpSp>
        <p:nvGrpSpPr>
          <p:cNvPr id="26" name="グループ化 25">
            <a:extLst>
              <a:ext uri="{FF2B5EF4-FFF2-40B4-BE49-F238E27FC236}">
                <a16:creationId xmlns:a16="http://schemas.microsoft.com/office/drawing/2014/main" id="{A05E889C-8341-8D0F-1D80-77A2617C61A0}"/>
              </a:ext>
            </a:extLst>
          </p:cNvPr>
          <p:cNvGrpSpPr/>
          <p:nvPr/>
        </p:nvGrpSpPr>
        <p:grpSpPr>
          <a:xfrm>
            <a:off x="3065075" y="786221"/>
            <a:ext cx="1611882" cy="609269"/>
            <a:chOff x="2855916" y="900950"/>
            <a:chExt cx="1727498" cy="652971"/>
          </a:xfrm>
        </p:grpSpPr>
        <p:sp>
          <p:nvSpPr>
            <p:cNvPr id="19" name="テキスト ボックス 18">
              <a:extLst>
                <a:ext uri="{FF2B5EF4-FFF2-40B4-BE49-F238E27FC236}">
                  <a16:creationId xmlns:a16="http://schemas.microsoft.com/office/drawing/2014/main" id="{72C2E347-8823-B760-8D58-3C8CBCEEA4E6}"/>
                </a:ext>
              </a:extLst>
            </p:cNvPr>
            <p:cNvSpPr txBox="1"/>
            <p:nvPr/>
          </p:nvSpPr>
          <p:spPr>
            <a:xfrm>
              <a:off x="2855916" y="900950"/>
              <a:ext cx="720080" cy="652971"/>
            </a:xfrm>
            <a:prstGeom prst="rect">
              <a:avLst/>
            </a:prstGeom>
            <a:noFill/>
          </p:spPr>
          <p:txBody>
            <a:bodyPr wrap="square" rtlCol="0">
              <a:spAutoFit/>
            </a:bodyPr>
            <a:lstStyle/>
            <a:p>
              <a:r>
                <a:rPr lang="en-US" altLang="ja-JP" sz="3359" b="1" dirty="0">
                  <a:solidFill>
                    <a:srgbClr val="10EBC7"/>
                  </a:solidFill>
                </a:rPr>
                <a:t>1</a:t>
              </a:r>
              <a:endParaRPr kumimoji="1" lang="ja-JP" altLang="en-US" sz="3359" b="1" dirty="0">
                <a:solidFill>
                  <a:srgbClr val="10EBC7"/>
                </a:solidFill>
              </a:endParaRPr>
            </a:p>
          </p:txBody>
        </p:sp>
        <p:sp>
          <p:nvSpPr>
            <p:cNvPr id="22" name="テキスト ボックス 21">
              <a:extLst>
                <a:ext uri="{FF2B5EF4-FFF2-40B4-BE49-F238E27FC236}">
                  <a16:creationId xmlns:a16="http://schemas.microsoft.com/office/drawing/2014/main" id="{871D5C3D-B5F2-B462-EA27-28DA2F8A34E4}"/>
                </a:ext>
              </a:extLst>
            </p:cNvPr>
            <p:cNvSpPr txBox="1"/>
            <p:nvPr/>
          </p:nvSpPr>
          <p:spPr>
            <a:xfrm>
              <a:off x="3215956" y="1024061"/>
              <a:ext cx="1367458" cy="406681"/>
            </a:xfrm>
            <a:prstGeom prst="rect">
              <a:avLst/>
            </a:prstGeom>
            <a:noFill/>
          </p:spPr>
          <p:txBody>
            <a:bodyPr wrap="square" rtlCol="0">
              <a:spAutoFit/>
            </a:bodyPr>
            <a:lstStyle/>
            <a:p>
              <a:r>
                <a:rPr kumimoji="1" lang="ja-JP" altLang="en-US" sz="1866" dirty="0"/>
                <a:t>基礎調査</a:t>
              </a:r>
            </a:p>
          </p:txBody>
        </p:sp>
      </p:grpSp>
      <p:grpSp>
        <p:nvGrpSpPr>
          <p:cNvPr id="27" name="グループ化 26">
            <a:extLst>
              <a:ext uri="{FF2B5EF4-FFF2-40B4-BE49-F238E27FC236}">
                <a16:creationId xmlns:a16="http://schemas.microsoft.com/office/drawing/2014/main" id="{EB5F71E5-1046-BFF1-D5E5-180081B35AB6}"/>
              </a:ext>
            </a:extLst>
          </p:cNvPr>
          <p:cNvGrpSpPr/>
          <p:nvPr/>
        </p:nvGrpSpPr>
        <p:grpSpPr>
          <a:xfrm>
            <a:off x="5613929" y="786221"/>
            <a:ext cx="1815578" cy="609269"/>
            <a:chOff x="4870275" y="900950"/>
            <a:chExt cx="1945805" cy="652971"/>
          </a:xfrm>
        </p:grpSpPr>
        <p:sp>
          <p:nvSpPr>
            <p:cNvPr id="20" name="テキスト ボックス 19">
              <a:extLst>
                <a:ext uri="{FF2B5EF4-FFF2-40B4-BE49-F238E27FC236}">
                  <a16:creationId xmlns:a16="http://schemas.microsoft.com/office/drawing/2014/main" id="{83B39277-BAA9-16CF-4E4F-5DFEFEB0169B}"/>
                </a:ext>
              </a:extLst>
            </p:cNvPr>
            <p:cNvSpPr txBox="1"/>
            <p:nvPr/>
          </p:nvSpPr>
          <p:spPr>
            <a:xfrm>
              <a:off x="4870275" y="900950"/>
              <a:ext cx="720080" cy="652971"/>
            </a:xfrm>
            <a:prstGeom prst="rect">
              <a:avLst/>
            </a:prstGeom>
            <a:noFill/>
          </p:spPr>
          <p:txBody>
            <a:bodyPr wrap="square" rtlCol="0">
              <a:spAutoFit/>
            </a:bodyPr>
            <a:lstStyle/>
            <a:p>
              <a:r>
                <a:rPr lang="en-US" altLang="ja-JP" sz="3359" b="1" dirty="0">
                  <a:solidFill>
                    <a:srgbClr val="24DBD4"/>
                  </a:solidFill>
                </a:rPr>
                <a:t>2</a:t>
              </a:r>
              <a:endParaRPr kumimoji="1" lang="ja-JP" altLang="en-US" sz="3359" b="1" dirty="0">
                <a:solidFill>
                  <a:srgbClr val="24DBD4"/>
                </a:solidFill>
              </a:endParaRPr>
            </a:p>
          </p:txBody>
        </p:sp>
        <p:sp>
          <p:nvSpPr>
            <p:cNvPr id="24" name="テキスト ボックス 23">
              <a:extLst>
                <a:ext uri="{FF2B5EF4-FFF2-40B4-BE49-F238E27FC236}">
                  <a16:creationId xmlns:a16="http://schemas.microsoft.com/office/drawing/2014/main" id="{59165294-BD85-FC3B-7037-CA082C8F2D20}"/>
                </a:ext>
              </a:extLst>
            </p:cNvPr>
            <p:cNvSpPr txBox="1"/>
            <p:nvPr/>
          </p:nvSpPr>
          <p:spPr>
            <a:xfrm>
              <a:off x="5291294" y="1024061"/>
              <a:ext cx="1524786" cy="406681"/>
            </a:xfrm>
            <a:prstGeom prst="rect">
              <a:avLst/>
            </a:prstGeom>
            <a:noFill/>
          </p:spPr>
          <p:txBody>
            <a:bodyPr wrap="square" rtlCol="0">
              <a:spAutoFit/>
            </a:bodyPr>
            <a:lstStyle/>
            <a:p>
              <a:r>
                <a:rPr kumimoji="1" lang="ja-JP" altLang="en-US" sz="1866" dirty="0"/>
                <a:t>非臨床試験</a:t>
              </a:r>
            </a:p>
          </p:txBody>
        </p:sp>
      </p:grpSp>
      <p:grpSp>
        <p:nvGrpSpPr>
          <p:cNvPr id="28" name="グループ化 27">
            <a:extLst>
              <a:ext uri="{FF2B5EF4-FFF2-40B4-BE49-F238E27FC236}">
                <a16:creationId xmlns:a16="http://schemas.microsoft.com/office/drawing/2014/main" id="{800DEBC1-D0CA-4E77-EF4C-35C2EADF2134}"/>
              </a:ext>
            </a:extLst>
          </p:cNvPr>
          <p:cNvGrpSpPr/>
          <p:nvPr/>
        </p:nvGrpSpPr>
        <p:grpSpPr>
          <a:xfrm>
            <a:off x="8366480" y="786221"/>
            <a:ext cx="2023600" cy="609269"/>
            <a:chOff x="7248128" y="900950"/>
            <a:chExt cx="2168748" cy="652971"/>
          </a:xfrm>
        </p:grpSpPr>
        <p:sp>
          <p:nvSpPr>
            <p:cNvPr id="21" name="テキスト ボックス 20">
              <a:extLst>
                <a:ext uri="{FF2B5EF4-FFF2-40B4-BE49-F238E27FC236}">
                  <a16:creationId xmlns:a16="http://schemas.microsoft.com/office/drawing/2014/main" id="{EA1E76F4-27C0-F8A0-368C-9E317FEB0830}"/>
                </a:ext>
              </a:extLst>
            </p:cNvPr>
            <p:cNvSpPr txBox="1"/>
            <p:nvPr/>
          </p:nvSpPr>
          <p:spPr>
            <a:xfrm>
              <a:off x="7248128" y="900950"/>
              <a:ext cx="720080" cy="652971"/>
            </a:xfrm>
            <a:prstGeom prst="rect">
              <a:avLst/>
            </a:prstGeom>
            <a:noFill/>
          </p:spPr>
          <p:txBody>
            <a:bodyPr wrap="square" rtlCol="0">
              <a:spAutoFit/>
            </a:bodyPr>
            <a:lstStyle/>
            <a:p>
              <a:r>
                <a:rPr lang="en-US" altLang="ja-JP" sz="3359" b="1" dirty="0">
                  <a:solidFill>
                    <a:srgbClr val="37CADD"/>
                  </a:solidFill>
                </a:rPr>
                <a:t>3</a:t>
              </a:r>
              <a:endParaRPr kumimoji="1" lang="ja-JP" altLang="en-US" sz="3359" b="1" dirty="0">
                <a:solidFill>
                  <a:srgbClr val="37CADD"/>
                </a:solidFill>
              </a:endParaRPr>
            </a:p>
          </p:txBody>
        </p:sp>
        <p:sp>
          <p:nvSpPr>
            <p:cNvPr id="25" name="テキスト ボックス 24">
              <a:extLst>
                <a:ext uri="{FF2B5EF4-FFF2-40B4-BE49-F238E27FC236}">
                  <a16:creationId xmlns:a16="http://schemas.microsoft.com/office/drawing/2014/main" id="{6B8F3F09-2259-5C24-E63F-78B18C7E26FB}"/>
                </a:ext>
              </a:extLst>
            </p:cNvPr>
            <p:cNvSpPr txBox="1"/>
            <p:nvPr/>
          </p:nvSpPr>
          <p:spPr>
            <a:xfrm>
              <a:off x="7647960" y="1024061"/>
              <a:ext cx="1768916" cy="406681"/>
            </a:xfrm>
            <a:prstGeom prst="rect">
              <a:avLst/>
            </a:prstGeom>
            <a:noFill/>
          </p:spPr>
          <p:txBody>
            <a:bodyPr wrap="square" rtlCol="0">
              <a:spAutoFit/>
            </a:bodyPr>
            <a:lstStyle/>
            <a:p>
              <a:r>
                <a:rPr kumimoji="1" lang="ja-JP" altLang="en-US" sz="1866" dirty="0"/>
                <a:t>ヒト臨床試験</a:t>
              </a:r>
            </a:p>
          </p:txBody>
        </p:sp>
      </p:grpSp>
      <p:grpSp>
        <p:nvGrpSpPr>
          <p:cNvPr id="31" name="グループ化 30">
            <a:extLst>
              <a:ext uri="{FF2B5EF4-FFF2-40B4-BE49-F238E27FC236}">
                <a16:creationId xmlns:a16="http://schemas.microsoft.com/office/drawing/2014/main" id="{A20234DB-B27C-1E43-2481-98A448BDB32C}"/>
              </a:ext>
            </a:extLst>
          </p:cNvPr>
          <p:cNvGrpSpPr/>
          <p:nvPr/>
        </p:nvGrpSpPr>
        <p:grpSpPr>
          <a:xfrm>
            <a:off x="290186" y="3425069"/>
            <a:ext cx="1679751" cy="609269"/>
            <a:chOff x="2855916" y="900950"/>
            <a:chExt cx="1800235" cy="652971"/>
          </a:xfrm>
        </p:grpSpPr>
        <p:sp>
          <p:nvSpPr>
            <p:cNvPr id="32" name="テキスト ボックス 31">
              <a:extLst>
                <a:ext uri="{FF2B5EF4-FFF2-40B4-BE49-F238E27FC236}">
                  <a16:creationId xmlns:a16="http://schemas.microsoft.com/office/drawing/2014/main" id="{C1184655-9720-5D33-983C-223E7245F136}"/>
                </a:ext>
              </a:extLst>
            </p:cNvPr>
            <p:cNvSpPr txBox="1"/>
            <p:nvPr/>
          </p:nvSpPr>
          <p:spPr>
            <a:xfrm>
              <a:off x="2855916" y="900950"/>
              <a:ext cx="720080" cy="652971"/>
            </a:xfrm>
            <a:prstGeom prst="rect">
              <a:avLst/>
            </a:prstGeom>
            <a:noFill/>
          </p:spPr>
          <p:txBody>
            <a:bodyPr wrap="square" rtlCol="0">
              <a:spAutoFit/>
            </a:bodyPr>
            <a:lstStyle/>
            <a:p>
              <a:r>
                <a:rPr kumimoji="1" lang="en-US" altLang="ja-JP" sz="3359" b="1" dirty="0">
                  <a:solidFill>
                    <a:srgbClr val="46BBE0"/>
                  </a:solidFill>
                </a:rPr>
                <a:t>4</a:t>
              </a:r>
              <a:endParaRPr kumimoji="1" lang="ja-JP" altLang="en-US" sz="3359" b="1" dirty="0">
                <a:solidFill>
                  <a:srgbClr val="46BBE0"/>
                </a:solidFill>
              </a:endParaRPr>
            </a:p>
          </p:txBody>
        </p:sp>
        <p:sp>
          <p:nvSpPr>
            <p:cNvPr id="33" name="テキスト ボックス 32">
              <a:extLst>
                <a:ext uri="{FF2B5EF4-FFF2-40B4-BE49-F238E27FC236}">
                  <a16:creationId xmlns:a16="http://schemas.microsoft.com/office/drawing/2014/main" id="{04A1548D-24F3-D58E-B3D3-C1F75552EC17}"/>
                </a:ext>
              </a:extLst>
            </p:cNvPr>
            <p:cNvSpPr txBox="1"/>
            <p:nvPr/>
          </p:nvSpPr>
          <p:spPr>
            <a:xfrm>
              <a:off x="3288693" y="1024061"/>
              <a:ext cx="1367458" cy="406681"/>
            </a:xfrm>
            <a:prstGeom prst="rect">
              <a:avLst/>
            </a:prstGeom>
            <a:noFill/>
          </p:spPr>
          <p:txBody>
            <a:bodyPr wrap="square" rtlCol="0">
              <a:spAutoFit/>
            </a:bodyPr>
            <a:lstStyle/>
            <a:p>
              <a:r>
                <a:rPr kumimoji="1" lang="ja-JP" altLang="en-US" sz="1866" dirty="0"/>
                <a:t>論文作成</a:t>
              </a:r>
            </a:p>
          </p:txBody>
        </p:sp>
      </p:grpSp>
      <p:grpSp>
        <p:nvGrpSpPr>
          <p:cNvPr id="34" name="グループ化 33">
            <a:extLst>
              <a:ext uri="{FF2B5EF4-FFF2-40B4-BE49-F238E27FC236}">
                <a16:creationId xmlns:a16="http://schemas.microsoft.com/office/drawing/2014/main" id="{EFE02F9C-EE96-2D22-84DF-B6BDBDB420F7}"/>
              </a:ext>
            </a:extLst>
          </p:cNvPr>
          <p:cNvGrpSpPr/>
          <p:nvPr/>
        </p:nvGrpSpPr>
        <p:grpSpPr>
          <a:xfrm>
            <a:off x="2871618" y="3411234"/>
            <a:ext cx="2317183" cy="666593"/>
            <a:chOff x="4870275" y="886123"/>
            <a:chExt cx="2483389" cy="714406"/>
          </a:xfrm>
        </p:grpSpPr>
        <p:sp>
          <p:nvSpPr>
            <p:cNvPr id="35" name="テキスト ボックス 34">
              <a:extLst>
                <a:ext uri="{FF2B5EF4-FFF2-40B4-BE49-F238E27FC236}">
                  <a16:creationId xmlns:a16="http://schemas.microsoft.com/office/drawing/2014/main" id="{33392B39-CCC5-3B7B-6264-07388DDCEF4C}"/>
                </a:ext>
              </a:extLst>
            </p:cNvPr>
            <p:cNvSpPr txBox="1"/>
            <p:nvPr/>
          </p:nvSpPr>
          <p:spPr>
            <a:xfrm>
              <a:off x="4870275" y="900950"/>
              <a:ext cx="720080" cy="652970"/>
            </a:xfrm>
            <a:prstGeom prst="rect">
              <a:avLst/>
            </a:prstGeom>
            <a:noFill/>
          </p:spPr>
          <p:txBody>
            <a:bodyPr wrap="square" rtlCol="0">
              <a:spAutoFit/>
            </a:bodyPr>
            <a:lstStyle/>
            <a:p>
              <a:r>
                <a:rPr kumimoji="1" lang="en-US" altLang="ja-JP" sz="3359" b="1" dirty="0">
                  <a:solidFill>
                    <a:srgbClr val="81A4EA"/>
                  </a:solidFill>
                </a:rPr>
                <a:t>5</a:t>
              </a:r>
              <a:endParaRPr kumimoji="1" lang="ja-JP" altLang="en-US" sz="3359" b="1" dirty="0">
                <a:solidFill>
                  <a:srgbClr val="81A4EA"/>
                </a:solidFill>
              </a:endParaRPr>
            </a:p>
          </p:txBody>
        </p:sp>
        <p:sp>
          <p:nvSpPr>
            <p:cNvPr id="36" name="テキスト ボックス 35">
              <a:extLst>
                <a:ext uri="{FF2B5EF4-FFF2-40B4-BE49-F238E27FC236}">
                  <a16:creationId xmlns:a16="http://schemas.microsoft.com/office/drawing/2014/main" id="{C0E6FCA7-1AE8-E6C4-9AE8-F544BA7BFE85}"/>
                </a:ext>
              </a:extLst>
            </p:cNvPr>
            <p:cNvSpPr txBox="1"/>
            <p:nvPr/>
          </p:nvSpPr>
          <p:spPr>
            <a:xfrm>
              <a:off x="5291294" y="886123"/>
              <a:ext cx="2062370" cy="714406"/>
            </a:xfrm>
            <a:prstGeom prst="rect">
              <a:avLst/>
            </a:prstGeom>
            <a:noFill/>
          </p:spPr>
          <p:txBody>
            <a:bodyPr wrap="square" rtlCol="0">
              <a:spAutoFit/>
            </a:bodyPr>
            <a:lstStyle/>
            <a:p>
              <a:r>
                <a:rPr kumimoji="1" lang="ja-JP" altLang="en-US" sz="1866" dirty="0"/>
                <a:t>機能性表示食品</a:t>
              </a:r>
              <a:endParaRPr kumimoji="1" lang="en-US" altLang="ja-JP" sz="1866" dirty="0"/>
            </a:p>
            <a:p>
              <a:r>
                <a:rPr lang="ja-JP" altLang="en-US" sz="1866" dirty="0"/>
                <a:t>届出</a:t>
              </a:r>
              <a:endParaRPr kumimoji="1" lang="ja-JP" altLang="en-US" sz="1866" dirty="0"/>
            </a:p>
          </p:txBody>
        </p:sp>
      </p:grpSp>
      <p:grpSp>
        <p:nvGrpSpPr>
          <p:cNvPr id="37" name="グループ化 36">
            <a:extLst>
              <a:ext uri="{FF2B5EF4-FFF2-40B4-BE49-F238E27FC236}">
                <a16:creationId xmlns:a16="http://schemas.microsoft.com/office/drawing/2014/main" id="{73B7207B-018C-5946-0DB2-DCF24D24625F}"/>
              </a:ext>
            </a:extLst>
          </p:cNvPr>
          <p:cNvGrpSpPr/>
          <p:nvPr/>
        </p:nvGrpSpPr>
        <p:grpSpPr>
          <a:xfrm>
            <a:off x="5656745" y="3411234"/>
            <a:ext cx="2248495" cy="666593"/>
            <a:chOff x="7248128" y="886123"/>
            <a:chExt cx="2409774" cy="714406"/>
          </a:xfrm>
        </p:grpSpPr>
        <p:sp>
          <p:nvSpPr>
            <p:cNvPr id="38" name="テキスト ボックス 37">
              <a:extLst>
                <a:ext uri="{FF2B5EF4-FFF2-40B4-BE49-F238E27FC236}">
                  <a16:creationId xmlns:a16="http://schemas.microsoft.com/office/drawing/2014/main" id="{4DC74059-0734-165F-1338-D1AD73EAFC4B}"/>
                </a:ext>
              </a:extLst>
            </p:cNvPr>
            <p:cNvSpPr txBox="1"/>
            <p:nvPr/>
          </p:nvSpPr>
          <p:spPr>
            <a:xfrm>
              <a:off x="7248128" y="900950"/>
              <a:ext cx="720080" cy="652970"/>
            </a:xfrm>
            <a:prstGeom prst="rect">
              <a:avLst/>
            </a:prstGeom>
            <a:noFill/>
          </p:spPr>
          <p:txBody>
            <a:bodyPr wrap="square" rtlCol="0">
              <a:spAutoFit/>
            </a:bodyPr>
            <a:lstStyle/>
            <a:p>
              <a:r>
                <a:rPr kumimoji="1" lang="en-US" altLang="ja-JP" sz="3359" b="1" dirty="0">
                  <a:solidFill>
                    <a:srgbClr val="B98FF4"/>
                  </a:solidFill>
                </a:rPr>
                <a:t>6</a:t>
              </a:r>
              <a:endParaRPr kumimoji="1" lang="ja-JP" altLang="en-US" sz="3359" b="1" dirty="0">
                <a:solidFill>
                  <a:srgbClr val="B98FF4"/>
                </a:solidFill>
              </a:endParaRPr>
            </a:p>
          </p:txBody>
        </p:sp>
        <p:sp>
          <p:nvSpPr>
            <p:cNvPr id="39" name="テキスト ボックス 38">
              <a:extLst>
                <a:ext uri="{FF2B5EF4-FFF2-40B4-BE49-F238E27FC236}">
                  <a16:creationId xmlns:a16="http://schemas.microsoft.com/office/drawing/2014/main" id="{461C236A-B265-33B6-7C80-9FFDC6B363FA}"/>
                </a:ext>
              </a:extLst>
            </p:cNvPr>
            <p:cNvSpPr txBox="1"/>
            <p:nvPr/>
          </p:nvSpPr>
          <p:spPr>
            <a:xfrm>
              <a:off x="7647960" y="886123"/>
              <a:ext cx="2009942" cy="714406"/>
            </a:xfrm>
            <a:prstGeom prst="rect">
              <a:avLst/>
            </a:prstGeom>
            <a:noFill/>
          </p:spPr>
          <p:txBody>
            <a:bodyPr wrap="square" rtlCol="0">
              <a:spAutoFit/>
            </a:bodyPr>
            <a:lstStyle/>
            <a:p>
              <a:r>
                <a:rPr kumimoji="1" lang="ja-JP" altLang="en-US" sz="1866" dirty="0"/>
                <a:t>機能性表示食品</a:t>
              </a:r>
              <a:endParaRPr kumimoji="1" lang="en-US" altLang="ja-JP" sz="1866" dirty="0"/>
            </a:p>
            <a:p>
              <a:r>
                <a:rPr lang="ja-JP" altLang="en-US" sz="1866" dirty="0"/>
                <a:t>届出後対応</a:t>
              </a:r>
              <a:endParaRPr kumimoji="1" lang="ja-JP" altLang="en-US" sz="1866" dirty="0"/>
            </a:p>
          </p:txBody>
        </p:sp>
      </p:grpSp>
      <p:grpSp>
        <p:nvGrpSpPr>
          <p:cNvPr id="103" name="グループ化 102">
            <a:extLst>
              <a:ext uri="{FF2B5EF4-FFF2-40B4-BE49-F238E27FC236}">
                <a16:creationId xmlns:a16="http://schemas.microsoft.com/office/drawing/2014/main" id="{2867F4E2-826F-0BB3-CF23-12E8F344575F}"/>
              </a:ext>
            </a:extLst>
          </p:cNvPr>
          <p:cNvGrpSpPr/>
          <p:nvPr/>
        </p:nvGrpSpPr>
        <p:grpSpPr>
          <a:xfrm>
            <a:off x="8566587" y="3546125"/>
            <a:ext cx="1524725" cy="379463"/>
            <a:chOff x="9181048" y="3554530"/>
            <a:chExt cx="1634090" cy="406681"/>
          </a:xfrm>
        </p:grpSpPr>
        <p:grpSp>
          <p:nvGrpSpPr>
            <p:cNvPr id="47" name="グループ化 46">
              <a:extLst>
                <a:ext uri="{FF2B5EF4-FFF2-40B4-BE49-F238E27FC236}">
                  <a16:creationId xmlns:a16="http://schemas.microsoft.com/office/drawing/2014/main" id="{9D866179-A7C1-3D67-A8EA-525B68DDF151}"/>
                </a:ext>
              </a:extLst>
            </p:cNvPr>
            <p:cNvGrpSpPr/>
            <p:nvPr/>
          </p:nvGrpSpPr>
          <p:grpSpPr>
            <a:xfrm>
              <a:off x="9181048" y="3641154"/>
              <a:ext cx="642092" cy="265827"/>
              <a:chOff x="9970145" y="3212976"/>
              <a:chExt cx="1022399" cy="423276"/>
            </a:xfrm>
          </p:grpSpPr>
          <p:cxnSp>
            <p:nvCxnSpPr>
              <p:cNvPr id="40" name="直線コネクタ 39">
                <a:extLst>
                  <a:ext uri="{FF2B5EF4-FFF2-40B4-BE49-F238E27FC236}">
                    <a16:creationId xmlns:a16="http://schemas.microsoft.com/office/drawing/2014/main" id="{7E6297F5-B80A-8E3B-8993-893FC01BBA55}"/>
                  </a:ext>
                </a:extLst>
              </p:cNvPr>
              <p:cNvCxnSpPr>
                <a:cxnSpLocks/>
              </p:cNvCxnSpPr>
              <p:nvPr/>
            </p:nvCxnSpPr>
            <p:spPr>
              <a:xfrm flipH="1">
                <a:off x="10738421" y="3212976"/>
                <a:ext cx="254123" cy="1543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369D150-1C9F-996C-D2AB-73021889077D}"/>
                  </a:ext>
                </a:extLst>
              </p:cNvPr>
              <p:cNvCxnSpPr>
                <a:cxnSpLocks/>
              </p:cNvCxnSpPr>
              <p:nvPr/>
            </p:nvCxnSpPr>
            <p:spPr>
              <a:xfrm>
                <a:off x="10738421" y="3469477"/>
                <a:ext cx="254123" cy="1543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台形 44">
                <a:extLst>
                  <a:ext uri="{FF2B5EF4-FFF2-40B4-BE49-F238E27FC236}">
                    <a16:creationId xmlns:a16="http://schemas.microsoft.com/office/drawing/2014/main" id="{0123C442-8C8A-2402-9031-BF87BC1A5BF4}"/>
                  </a:ext>
                </a:extLst>
              </p:cNvPr>
              <p:cNvSpPr/>
              <p:nvPr/>
            </p:nvSpPr>
            <p:spPr>
              <a:xfrm rot="5400000">
                <a:off x="9897697" y="3347028"/>
                <a:ext cx="298436" cy="153540"/>
              </a:xfrm>
              <a:prstGeom prst="trapezoid">
                <a:avLst>
                  <a:gd name="adj" fmla="val 27204"/>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80"/>
              </a:p>
            </p:txBody>
          </p:sp>
          <p:sp>
            <p:nvSpPr>
              <p:cNvPr id="46" name="台形 45">
                <a:extLst>
                  <a:ext uri="{FF2B5EF4-FFF2-40B4-BE49-F238E27FC236}">
                    <a16:creationId xmlns:a16="http://schemas.microsoft.com/office/drawing/2014/main" id="{C5E5D147-EBBC-3BFE-5497-1D7034AE08AE}"/>
                  </a:ext>
                </a:extLst>
              </p:cNvPr>
              <p:cNvSpPr/>
              <p:nvPr/>
            </p:nvSpPr>
            <p:spPr>
              <a:xfrm rot="16200000" flipH="1">
                <a:off x="10184991" y="3159517"/>
                <a:ext cx="413470" cy="539999"/>
              </a:xfrm>
              <a:prstGeom prst="trapezoid">
                <a:avLst>
                  <a:gd name="adj" fmla="val 2353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80"/>
              </a:p>
            </p:txBody>
          </p:sp>
        </p:grpSp>
        <p:sp>
          <p:nvSpPr>
            <p:cNvPr id="49" name="テキスト ボックス 48">
              <a:extLst>
                <a:ext uri="{FF2B5EF4-FFF2-40B4-BE49-F238E27FC236}">
                  <a16:creationId xmlns:a16="http://schemas.microsoft.com/office/drawing/2014/main" id="{14D62116-9ABA-A3E6-F6AE-10A756E4B846}"/>
                </a:ext>
              </a:extLst>
            </p:cNvPr>
            <p:cNvSpPr txBox="1"/>
            <p:nvPr/>
          </p:nvSpPr>
          <p:spPr>
            <a:xfrm>
              <a:off x="9910318" y="3554530"/>
              <a:ext cx="904820" cy="406681"/>
            </a:xfrm>
            <a:prstGeom prst="rect">
              <a:avLst/>
            </a:prstGeom>
            <a:noFill/>
          </p:spPr>
          <p:txBody>
            <a:bodyPr wrap="square" rtlCol="0">
              <a:spAutoFit/>
            </a:bodyPr>
            <a:lstStyle/>
            <a:p>
              <a:r>
                <a:rPr kumimoji="1" lang="ja-JP" altLang="en-US" sz="1866" dirty="0"/>
                <a:t>広報</a:t>
              </a:r>
            </a:p>
          </p:txBody>
        </p:sp>
      </p:grpSp>
      <p:pic>
        <p:nvPicPr>
          <p:cNvPr id="52" name="グラフィックス 51">
            <a:extLst>
              <a:ext uri="{FF2B5EF4-FFF2-40B4-BE49-F238E27FC236}">
                <a16:creationId xmlns:a16="http://schemas.microsoft.com/office/drawing/2014/main" id="{0C7F78FB-7665-FDF2-8602-1D67AA4D4A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488" y="1450283"/>
            <a:ext cx="603074" cy="610906"/>
          </a:xfrm>
          <a:prstGeom prst="rect">
            <a:avLst/>
          </a:prstGeom>
        </p:spPr>
      </p:pic>
      <p:pic>
        <p:nvPicPr>
          <p:cNvPr id="54" name="グラフィックス 53">
            <a:extLst>
              <a:ext uri="{FF2B5EF4-FFF2-40B4-BE49-F238E27FC236}">
                <a16:creationId xmlns:a16="http://schemas.microsoft.com/office/drawing/2014/main" id="{A8128E3F-4CC5-673B-F869-8BD1F1DF78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54044" y="4977063"/>
            <a:ext cx="681042" cy="538499"/>
          </a:xfrm>
          <a:prstGeom prst="rect">
            <a:avLst/>
          </a:prstGeom>
        </p:spPr>
      </p:pic>
      <p:pic>
        <p:nvPicPr>
          <p:cNvPr id="56" name="グラフィックス 55">
            <a:extLst>
              <a:ext uri="{FF2B5EF4-FFF2-40B4-BE49-F238E27FC236}">
                <a16:creationId xmlns:a16="http://schemas.microsoft.com/office/drawing/2014/main" id="{176EAC74-EEF9-6235-9630-1E8002817E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32660" y="5565479"/>
            <a:ext cx="536718" cy="529050"/>
          </a:xfrm>
          <a:prstGeom prst="rect">
            <a:avLst/>
          </a:prstGeom>
        </p:spPr>
      </p:pic>
      <p:pic>
        <p:nvPicPr>
          <p:cNvPr id="60" name="グラフィックス 59">
            <a:extLst>
              <a:ext uri="{FF2B5EF4-FFF2-40B4-BE49-F238E27FC236}">
                <a16:creationId xmlns:a16="http://schemas.microsoft.com/office/drawing/2014/main" id="{5F74B27D-4600-0B2F-A31D-EA91620C6AE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44896" y="2415657"/>
            <a:ext cx="442501" cy="457759"/>
          </a:xfrm>
          <a:prstGeom prst="rect">
            <a:avLst/>
          </a:prstGeom>
        </p:spPr>
      </p:pic>
      <p:pic>
        <p:nvPicPr>
          <p:cNvPr id="62" name="グラフィックス 61">
            <a:extLst>
              <a:ext uri="{FF2B5EF4-FFF2-40B4-BE49-F238E27FC236}">
                <a16:creationId xmlns:a16="http://schemas.microsoft.com/office/drawing/2014/main" id="{2A430D87-B7B9-A569-B735-D2DE1189BC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16568" y="2202792"/>
            <a:ext cx="346613" cy="373276"/>
          </a:xfrm>
          <a:prstGeom prst="rect">
            <a:avLst/>
          </a:prstGeom>
        </p:spPr>
      </p:pic>
      <p:pic>
        <p:nvPicPr>
          <p:cNvPr id="64" name="グラフィックス 63">
            <a:extLst>
              <a:ext uri="{FF2B5EF4-FFF2-40B4-BE49-F238E27FC236}">
                <a16:creationId xmlns:a16="http://schemas.microsoft.com/office/drawing/2014/main" id="{E449607D-9A17-5AAC-95FD-617AAD13698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5663" y="2225495"/>
            <a:ext cx="509088" cy="603074"/>
          </a:xfrm>
          <a:prstGeom prst="rect">
            <a:avLst/>
          </a:prstGeom>
        </p:spPr>
      </p:pic>
      <p:sp>
        <p:nvSpPr>
          <p:cNvPr id="65" name="テキスト ボックス 64">
            <a:extLst>
              <a:ext uri="{FF2B5EF4-FFF2-40B4-BE49-F238E27FC236}">
                <a16:creationId xmlns:a16="http://schemas.microsoft.com/office/drawing/2014/main" id="{451A947C-CFE7-D74E-F651-30B452902906}"/>
              </a:ext>
            </a:extLst>
          </p:cNvPr>
          <p:cNvSpPr txBox="1"/>
          <p:nvPr/>
        </p:nvSpPr>
        <p:spPr>
          <a:xfrm>
            <a:off x="1020904" y="1793136"/>
            <a:ext cx="1374861" cy="480131"/>
          </a:xfrm>
          <a:prstGeom prst="rect">
            <a:avLst/>
          </a:prstGeom>
          <a:noFill/>
        </p:spPr>
        <p:txBody>
          <a:bodyPr wrap="square" rtlCol="0">
            <a:spAutoFit/>
          </a:bodyPr>
          <a:lstStyle/>
          <a:p>
            <a:r>
              <a:rPr kumimoji="1" lang="ja-JP" altLang="en-US" sz="840" dirty="0"/>
              <a:t>お客さまの声</a:t>
            </a:r>
            <a:r>
              <a:rPr kumimoji="1" lang="en-US" altLang="ja-JP" sz="840" dirty="0"/>
              <a:t>.com</a:t>
            </a:r>
          </a:p>
          <a:p>
            <a:r>
              <a:rPr kumimoji="1" lang="en-US" altLang="ja-JP" sz="840" dirty="0"/>
              <a:t>(</a:t>
            </a:r>
            <a:r>
              <a:rPr kumimoji="1" lang="ja-JP" altLang="en-US" sz="840" dirty="0"/>
              <a:t>マーケットリサーチ事業</a:t>
            </a:r>
            <a:r>
              <a:rPr kumimoji="1" lang="en-US" altLang="ja-JP" sz="840" dirty="0"/>
              <a:t>)</a:t>
            </a:r>
            <a:endParaRPr kumimoji="1" lang="ja-JP" altLang="en-US" sz="840" dirty="0"/>
          </a:p>
        </p:txBody>
      </p:sp>
      <p:sp>
        <p:nvSpPr>
          <p:cNvPr id="66" name="テキスト ボックス 65">
            <a:extLst>
              <a:ext uri="{FF2B5EF4-FFF2-40B4-BE49-F238E27FC236}">
                <a16:creationId xmlns:a16="http://schemas.microsoft.com/office/drawing/2014/main" id="{F0DCCC03-1715-B230-F74F-F83294F516FA}"/>
              </a:ext>
            </a:extLst>
          </p:cNvPr>
          <p:cNvSpPr txBox="1"/>
          <p:nvPr/>
        </p:nvSpPr>
        <p:spPr>
          <a:xfrm>
            <a:off x="1020904" y="2527031"/>
            <a:ext cx="1371232" cy="350865"/>
          </a:xfrm>
          <a:prstGeom prst="rect">
            <a:avLst/>
          </a:prstGeom>
          <a:noFill/>
        </p:spPr>
        <p:txBody>
          <a:bodyPr wrap="square" rtlCol="0">
            <a:spAutoFit/>
          </a:bodyPr>
          <a:lstStyle/>
          <a:p>
            <a:r>
              <a:rPr kumimoji="1" lang="ja-JP" altLang="en-US" sz="840" dirty="0"/>
              <a:t>食事調査 </a:t>
            </a:r>
            <a:r>
              <a:rPr kumimoji="1" lang="en-US" altLang="ja-JP" sz="840" dirty="0"/>
              <a:t>(CAND)</a:t>
            </a:r>
          </a:p>
          <a:p>
            <a:r>
              <a:rPr kumimoji="1" lang="en-US" altLang="ja-JP" sz="840" dirty="0"/>
              <a:t>(</a:t>
            </a:r>
            <a:r>
              <a:rPr kumimoji="1" lang="ja-JP" altLang="en-US" sz="840" dirty="0"/>
              <a:t>アウトカム開発事業</a:t>
            </a:r>
            <a:r>
              <a:rPr kumimoji="1" lang="en-US" altLang="ja-JP" sz="840" dirty="0"/>
              <a:t>)</a:t>
            </a:r>
            <a:endParaRPr kumimoji="1" lang="ja-JP" altLang="en-US" sz="840" dirty="0"/>
          </a:p>
        </p:txBody>
      </p:sp>
      <p:sp>
        <p:nvSpPr>
          <p:cNvPr id="68" name="テキスト ボックス 67">
            <a:extLst>
              <a:ext uri="{FF2B5EF4-FFF2-40B4-BE49-F238E27FC236}">
                <a16:creationId xmlns:a16="http://schemas.microsoft.com/office/drawing/2014/main" id="{9ABC8DE1-FF0D-6A6A-113A-FFACC5562E33}"/>
              </a:ext>
            </a:extLst>
          </p:cNvPr>
          <p:cNvSpPr txBox="1"/>
          <p:nvPr/>
        </p:nvSpPr>
        <p:spPr>
          <a:xfrm>
            <a:off x="3316567" y="2595873"/>
            <a:ext cx="1574128" cy="480131"/>
          </a:xfrm>
          <a:prstGeom prst="rect">
            <a:avLst/>
          </a:prstGeom>
          <a:noFill/>
        </p:spPr>
        <p:txBody>
          <a:bodyPr wrap="square" rtlCol="0">
            <a:spAutoFit/>
          </a:bodyPr>
          <a:lstStyle/>
          <a:p>
            <a:r>
              <a:rPr kumimoji="1" lang="ja-JP" altLang="en-US" sz="840" dirty="0"/>
              <a:t>ニュートリゲノミクスサービス</a:t>
            </a:r>
            <a:endParaRPr kumimoji="1" lang="en-US" altLang="ja-JP" sz="840" dirty="0"/>
          </a:p>
          <a:p>
            <a:r>
              <a:rPr kumimoji="1" lang="en-US" altLang="ja-JP" sz="840" dirty="0"/>
              <a:t>(</a:t>
            </a:r>
            <a:r>
              <a:rPr kumimoji="1" lang="ja-JP" altLang="en-US" sz="840" dirty="0"/>
              <a:t>アウトカム開発事業</a:t>
            </a:r>
            <a:r>
              <a:rPr kumimoji="1" lang="en-US" altLang="ja-JP" sz="840" dirty="0"/>
              <a:t>)</a:t>
            </a:r>
            <a:endParaRPr kumimoji="1" lang="ja-JP" altLang="en-US" sz="840" dirty="0"/>
          </a:p>
        </p:txBody>
      </p:sp>
      <p:sp>
        <p:nvSpPr>
          <p:cNvPr id="69" name="テキスト ボックス 68">
            <a:extLst>
              <a:ext uri="{FF2B5EF4-FFF2-40B4-BE49-F238E27FC236}">
                <a16:creationId xmlns:a16="http://schemas.microsoft.com/office/drawing/2014/main" id="{DDDD98BC-021D-5089-F0C6-BE9F28F521F5}"/>
              </a:ext>
            </a:extLst>
          </p:cNvPr>
          <p:cNvSpPr txBox="1"/>
          <p:nvPr/>
        </p:nvSpPr>
        <p:spPr>
          <a:xfrm>
            <a:off x="3206129" y="1280330"/>
            <a:ext cx="1924342" cy="494238"/>
          </a:xfrm>
          <a:prstGeom prst="rect">
            <a:avLst/>
          </a:prstGeom>
          <a:noFill/>
        </p:spPr>
        <p:txBody>
          <a:bodyPr wrap="square" rtlCol="0">
            <a:spAutoFit/>
          </a:bodyPr>
          <a:lstStyle/>
          <a:p>
            <a:r>
              <a:rPr kumimoji="1" lang="ja-JP" altLang="en-US" sz="1306" dirty="0"/>
              <a:t>機能性関与成分となる</a:t>
            </a:r>
            <a:br>
              <a:rPr kumimoji="1" lang="en-US" altLang="ja-JP" sz="1306" dirty="0"/>
            </a:br>
            <a:r>
              <a:rPr kumimoji="1" lang="ja-JP" altLang="en-US" sz="1306" dirty="0"/>
              <a:t>新規物質の発見</a:t>
            </a:r>
            <a:endParaRPr kumimoji="1" lang="en-US" altLang="ja-JP" sz="1306" dirty="0"/>
          </a:p>
        </p:txBody>
      </p:sp>
      <p:sp>
        <p:nvSpPr>
          <p:cNvPr id="70" name="テキスト ボックス 69">
            <a:extLst>
              <a:ext uri="{FF2B5EF4-FFF2-40B4-BE49-F238E27FC236}">
                <a16:creationId xmlns:a16="http://schemas.microsoft.com/office/drawing/2014/main" id="{3075C76B-5368-B2DF-CCA1-92E92ACD6A9B}"/>
              </a:ext>
            </a:extLst>
          </p:cNvPr>
          <p:cNvSpPr txBox="1"/>
          <p:nvPr/>
        </p:nvSpPr>
        <p:spPr>
          <a:xfrm>
            <a:off x="3206129" y="1750060"/>
            <a:ext cx="1924342" cy="437043"/>
          </a:xfrm>
          <a:prstGeom prst="rect">
            <a:avLst/>
          </a:prstGeom>
          <a:noFill/>
        </p:spPr>
        <p:txBody>
          <a:bodyPr wrap="square" rtlCol="0">
            <a:spAutoFit/>
          </a:bodyPr>
          <a:lstStyle/>
          <a:p>
            <a:pPr marL="159980" indent="-159980">
              <a:buFont typeface="Wingdings" panose="05000000000000000000" pitchFamily="2" charset="2"/>
              <a:buChar char="l"/>
            </a:pPr>
            <a:r>
              <a:rPr kumimoji="1" lang="ja-JP" altLang="en-US" sz="1120" dirty="0"/>
              <a:t>標的分子の探索</a:t>
            </a:r>
            <a:endParaRPr kumimoji="1" lang="en-US" altLang="ja-JP" sz="1120" dirty="0"/>
          </a:p>
          <a:p>
            <a:pPr marL="159980" indent="-159980">
              <a:buFont typeface="Wingdings" panose="05000000000000000000" pitchFamily="2" charset="2"/>
              <a:buChar char="l"/>
            </a:pPr>
            <a:r>
              <a:rPr kumimoji="1" lang="ja-JP" altLang="en-US" sz="1120" dirty="0"/>
              <a:t>機能性のスクリーニング</a:t>
            </a:r>
            <a:endParaRPr kumimoji="1" lang="en-US" altLang="ja-JP" sz="1120" dirty="0"/>
          </a:p>
        </p:txBody>
      </p:sp>
      <p:sp>
        <p:nvSpPr>
          <p:cNvPr id="71" name="テキスト ボックス 70">
            <a:extLst>
              <a:ext uri="{FF2B5EF4-FFF2-40B4-BE49-F238E27FC236}">
                <a16:creationId xmlns:a16="http://schemas.microsoft.com/office/drawing/2014/main" id="{E3AD13F5-6299-940B-9E5F-8ABB0FB783C4}"/>
              </a:ext>
            </a:extLst>
          </p:cNvPr>
          <p:cNvSpPr txBox="1"/>
          <p:nvPr/>
        </p:nvSpPr>
        <p:spPr>
          <a:xfrm>
            <a:off x="5815218" y="1280330"/>
            <a:ext cx="1924342" cy="494238"/>
          </a:xfrm>
          <a:prstGeom prst="rect">
            <a:avLst/>
          </a:prstGeom>
          <a:noFill/>
        </p:spPr>
        <p:txBody>
          <a:bodyPr wrap="square" rtlCol="0">
            <a:spAutoFit/>
          </a:bodyPr>
          <a:lstStyle/>
          <a:p>
            <a:r>
              <a:rPr kumimoji="1" lang="ja-JP" altLang="en-US" sz="1306" dirty="0"/>
              <a:t>新規物質の有効性と</a:t>
            </a:r>
            <a:br>
              <a:rPr kumimoji="1" lang="en-US" altLang="ja-JP" sz="1306" dirty="0"/>
            </a:br>
            <a:r>
              <a:rPr kumimoji="1" lang="ja-JP" altLang="en-US" sz="1306" dirty="0"/>
              <a:t>安全性の研究</a:t>
            </a:r>
            <a:endParaRPr kumimoji="1" lang="en-US" altLang="ja-JP" sz="1306" dirty="0"/>
          </a:p>
        </p:txBody>
      </p:sp>
      <p:sp>
        <p:nvSpPr>
          <p:cNvPr id="72" name="テキスト ボックス 71">
            <a:extLst>
              <a:ext uri="{FF2B5EF4-FFF2-40B4-BE49-F238E27FC236}">
                <a16:creationId xmlns:a16="http://schemas.microsoft.com/office/drawing/2014/main" id="{078D100E-E0B7-F3BA-DDFC-7C34CC749253}"/>
              </a:ext>
            </a:extLst>
          </p:cNvPr>
          <p:cNvSpPr txBox="1"/>
          <p:nvPr/>
        </p:nvSpPr>
        <p:spPr>
          <a:xfrm>
            <a:off x="5815218" y="1750060"/>
            <a:ext cx="1924342" cy="437043"/>
          </a:xfrm>
          <a:prstGeom prst="rect">
            <a:avLst/>
          </a:prstGeom>
          <a:noFill/>
        </p:spPr>
        <p:txBody>
          <a:bodyPr wrap="square" rtlCol="0">
            <a:spAutoFit/>
          </a:bodyPr>
          <a:lstStyle/>
          <a:p>
            <a:pPr marL="159980" indent="-159980">
              <a:buFont typeface="Wingdings" panose="05000000000000000000" pitchFamily="2" charset="2"/>
              <a:buChar char="l"/>
            </a:pPr>
            <a:r>
              <a:rPr kumimoji="1" lang="ja-JP" altLang="en-US" sz="1120" dirty="0"/>
              <a:t>安全性試験</a:t>
            </a:r>
            <a:endParaRPr kumimoji="1" lang="en-US" altLang="ja-JP" sz="1120" dirty="0"/>
          </a:p>
          <a:p>
            <a:pPr marL="159980" indent="-159980">
              <a:buFont typeface="Wingdings" panose="05000000000000000000" pitchFamily="2" charset="2"/>
              <a:buChar char="l"/>
            </a:pPr>
            <a:r>
              <a:rPr lang="ja-JP" altLang="en-US" sz="1120" dirty="0"/>
              <a:t>有効性試験</a:t>
            </a:r>
            <a:endParaRPr kumimoji="1" lang="en-US" altLang="ja-JP" sz="1120" dirty="0"/>
          </a:p>
        </p:txBody>
      </p:sp>
      <p:sp>
        <p:nvSpPr>
          <p:cNvPr id="73" name="テキスト ボックス 72">
            <a:extLst>
              <a:ext uri="{FF2B5EF4-FFF2-40B4-BE49-F238E27FC236}">
                <a16:creationId xmlns:a16="http://schemas.microsoft.com/office/drawing/2014/main" id="{1DA2845C-5699-AA9E-3CBB-124468D21EA6}"/>
              </a:ext>
            </a:extLst>
          </p:cNvPr>
          <p:cNvSpPr txBox="1"/>
          <p:nvPr/>
        </p:nvSpPr>
        <p:spPr>
          <a:xfrm>
            <a:off x="8555394" y="1280330"/>
            <a:ext cx="2306148" cy="494238"/>
          </a:xfrm>
          <a:prstGeom prst="rect">
            <a:avLst/>
          </a:prstGeom>
          <a:noFill/>
        </p:spPr>
        <p:txBody>
          <a:bodyPr wrap="square" rtlCol="0">
            <a:spAutoFit/>
          </a:bodyPr>
          <a:lstStyle/>
          <a:p>
            <a:r>
              <a:rPr kumimoji="1" lang="ja-JP" altLang="en-US" sz="1306" dirty="0"/>
              <a:t>ヒトを対象とした安全性と</a:t>
            </a:r>
            <a:br>
              <a:rPr kumimoji="1" lang="en-US" altLang="ja-JP" sz="1306" dirty="0"/>
            </a:br>
            <a:r>
              <a:rPr kumimoji="1" lang="ja-JP" altLang="en-US" sz="1306" dirty="0"/>
              <a:t>有効性の確認</a:t>
            </a:r>
            <a:endParaRPr kumimoji="1" lang="en-US" altLang="ja-JP" sz="1306" dirty="0"/>
          </a:p>
        </p:txBody>
      </p:sp>
      <p:sp>
        <p:nvSpPr>
          <p:cNvPr id="74" name="テキスト ボックス 73">
            <a:extLst>
              <a:ext uri="{FF2B5EF4-FFF2-40B4-BE49-F238E27FC236}">
                <a16:creationId xmlns:a16="http://schemas.microsoft.com/office/drawing/2014/main" id="{254509BD-FA5F-5B9C-3281-A4C058CF8F26}"/>
              </a:ext>
            </a:extLst>
          </p:cNvPr>
          <p:cNvSpPr txBox="1"/>
          <p:nvPr/>
        </p:nvSpPr>
        <p:spPr>
          <a:xfrm>
            <a:off x="8555394" y="1750059"/>
            <a:ext cx="1924342" cy="609398"/>
          </a:xfrm>
          <a:prstGeom prst="rect">
            <a:avLst/>
          </a:prstGeom>
          <a:noFill/>
        </p:spPr>
        <p:txBody>
          <a:bodyPr wrap="square" rtlCol="0">
            <a:spAutoFit/>
          </a:bodyPr>
          <a:lstStyle/>
          <a:p>
            <a:pPr marL="159980" indent="-159980">
              <a:buFont typeface="Wingdings" panose="05000000000000000000" pitchFamily="2" charset="2"/>
              <a:buChar char="l"/>
            </a:pPr>
            <a:r>
              <a:rPr kumimoji="1" lang="ja-JP" altLang="en-US" sz="1120" dirty="0"/>
              <a:t>安全性試験</a:t>
            </a:r>
            <a:endParaRPr kumimoji="1" lang="en-US" altLang="ja-JP" sz="1120" dirty="0"/>
          </a:p>
          <a:p>
            <a:pPr marL="159980" indent="-159980">
              <a:buFont typeface="Wingdings" panose="05000000000000000000" pitchFamily="2" charset="2"/>
              <a:buChar char="l"/>
            </a:pPr>
            <a:r>
              <a:rPr lang="ja-JP" altLang="en-US" sz="1120" dirty="0"/>
              <a:t>用量反応試験</a:t>
            </a:r>
            <a:endParaRPr lang="en-US" altLang="ja-JP" sz="1120" dirty="0"/>
          </a:p>
          <a:p>
            <a:pPr marL="159980" indent="-159980">
              <a:buFont typeface="Wingdings" panose="05000000000000000000" pitchFamily="2" charset="2"/>
              <a:buChar char="l"/>
            </a:pPr>
            <a:r>
              <a:rPr lang="ja-JP" altLang="en-US" sz="1120" dirty="0"/>
              <a:t>有効性試験</a:t>
            </a:r>
            <a:endParaRPr kumimoji="1" lang="en-US" altLang="ja-JP" sz="1120" dirty="0"/>
          </a:p>
        </p:txBody>
      </p:sp>
      <p:sp>
        <p:nvSpPr>
          <p:cNvPr id="76" name="テキスト ボックス 75">
            <a:extLst>
              <a:ext uri="{FF2B5EF4-FFF2-40B4-BE49-F238E27FC236}">
                <a16:creationId xmlns:a16="http://schemas.microsoft.com/office/drawing/2014/main" id="{91AD66C9-1BE2-6EC5-9FA0-08A9B9C072DF}"/>
              </a:ext>
            </a:extLst>
          </p:cNvPr>
          <p:cNvSpPr txBox="1"/>
          <p:nvPr/>
        </p:nvSpPr>
        <p:spPr>
          <a:xfrm>
            <a:off x="9109209" y="2566230"/>
            <a:ext cx="1574128" cy="350865"/>
          </a:xfrm>
          <a:prstGeom prst="rect">
            <a:avLst/>
          </a:prstGeom>
          <a:noFill/>
        </p:spPr>
        <p:txBody>
          <a:bodyPr wrap="square" rtlCol="0">
            <a:spAutoFit/>
          </a:bodyPr>
          <a:lstStyle/>
          <a:p>
            <a:r>
              <a:rPr kumimoji="1" lang="ja-JP" altLang="en-US" sz="840" dirty="0"/>
              <a:t>ヒト試験コーディネート</a:t>
            </a:r>
            <a:br>
              <a:rPr kumimoji="1" lang="en-US" altLang="ja-JP" sz="840" dirty="0"/>
            </a:br>
            <a:r>
              <a:rPr kumimoji="1" lang="en-US" altLang="ja-JP" sz="840" dirty="0"/>
              <a:t>(</a:t>
            </a:r>
            <a:r>
              <a:rPr kumimoji="1" lang="ja-JP" altLang="en-US" sz="840" dirty="0"/>
              <a:t>ヒト臨床試験事業</a:t>
            </a:r>
            <a:r>
              <a:rPr kumimoji="1" lang="en-US" altLang="ja-JP" sz="840" dirty="0"/>
              <a:t>)</a:t>
            </a:r>
            <a:endParaRPr kumimoji="1" lang="ja-JP" altLang="en-US" sz="840" dirty="0"/>
          </a:p>
        </p:txBody>
      </p:sp>
      <p:sp>
        <p:nvSpPr>
          <p:cNvPr id="77" name="テキスト ボックス 76">
            <a:extLst>
              <a:ext uri="{FF2B5EF4-FFF2-40B4-BE49-F238E27FC236}">
                <a16:creationId xmlns:a16="http://schemas.microsoft.com/office/drawing/2014/main" id="{321BF3FE-211E-B006-9BD5-724EB9AB55CD}"/>
              </a:ext>
            </a:extLst>
          </p:cNvPr>
          <p:cNvSpPr txBox="1"/>
          <p:nvPr/>
        </p:nvSpPr>
        <p:spPr>
          <a:xfrm>
            <a:off x="9109209" y="3038074"/>
            <a:ext cx="1574128" cy="350865"/>
          </a:xfrm>
          <a:prstGeom prst="rect">
            <a:avLst/>
          </a:prstGeom>
          <a:noFill/>
        </p:spPr>
        <p:txBody>
          <a:bodyPr wrap="square" rtlCol="0">
            <a:spAutoFit/>
          </a:bodyPr>
          <a:lstStyle/>
          <a:p>
            <a:r>
              <a:rPr kumimoji="1" lang="en-US" altLang="ja-JP" sz="840" dirty="0"/>
              <a:t>Go</a:t>
            </a:r>
            <a:r>
              <a:rPr kumimoji="1" lang="ja-JP" altLang="en-US" sz="840" dirty="0"/>
              <a:t>トーロク</a:t>
            </a:r>
            <a:br>
              <a:rPr kumimoji="1" lang="en-US" altLang="ja-JP" sz="840" dirty="0"/>
            </a:br>
            <a:r>
              <a:rPr kumimoji="1" lang="en-US" altLang="ja-JP" sz="840" dirty="0"/>
              <a:t>(</a:t>
            </a:r>
            <a:r>
              <a:rPr kumimoji="1" lang="ja-JP" altLang="en-US" sz="840" dirty="0"/>
              <a:t>モニターリクルート事業</a:t>
            </a:r>
            <a:r>
              <a:rPr kumimoji="1" lang="en-US" altLang="ja-JP" sz="840" dirty="0"/>
              <a:t>)</a:t>
            </a:r>
            <a:endParaRPr kumimoji="1" lang="ja-JP" altLang="en-US" sz="840" dirty="0"/>
          </a:p>
        </p:txBody>
      </p:sp>
      <p:sp>
        <p:nvSpPr>
          <p:cNvPr id="78" name="テキスト ボックス 77">
            <a:extLst>
              <a:ext uri="{FF2B5EF4-FFF2-40B4-BE49-F238E27FC236}">
                <a16:creationId xmlns:a16="http://schemas.microsoft.com/office/drawing/2014/main" id="{5EC612FA-E68C-074C-13A9-772AC5A3DF95}"/>
              </a:ext>
            </a:extLst>
          </p:cNvPr>
          <p:cNvSpPr txBox="1"/>
          <p:nvPr/>
        </p:nvSpPr>
        <p:spPr>
          <a:xfrm>
            <a:off x="467847" y="4037222"/>
            <a:ext cx="1924342" cy="1097095"/>
          </a:xfrm>
          <a:prstGeom prst="rect">
            <a:avLst/>
          </a:prstGeom>
          <a:noFill/>
        </p:spPr>
        <p:txBody>
          <a:bodyPr wrap="square" rtlCol="0">
            <a:spAutoFit/>
          </a:bodyPr>
          <a:lstStyle/>
          <a:p>
            <a:r>
              <a:rPr kumimoji="1" lang="ja-JP" altLang="en-US" sz="1306" dirty="0"/>
              <a:t>ヒトを対象とした安全性と有効性の確認で得られた結果を学術論文として投稿し、掲載させる。</a:t>
            </a:r>
            <a:endParaRPr kumimoji="1" lang="en-US" altLang="ja-JP" sz="1306" dirty="0"/>
          </a:p>
        </p:txBody>
      </p:sp>
      <p:pic>
        <p:nvPicPr>
          <p:cNvPr id="79" name="グラフィックス 78">
            <a:extLst>
              <a:ext uri="{FF2B5EF4-FFF2-40B4-BE49-F238E27FC236}">
                <a16:creationId xmlns:a16="http://schemas.microsoft.com/office/drawing/2014/main" id="{C82CBAFE-C808-F0F1-7C2F-CA03D91D91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5954" y="4955566"/>
            <a:ext cx="442501" cy="457759"/>
          </a:xfrm>
          <a:prstGeom prst="rect">
            <a:avLst/>
          </a:prstGeom>
        </p:spPr>
      </p:pic>
      <p:sp>
        <p:nvSpPr>
          <p:cNvPr id="80" name="テキスト ボックス 79">
            <a:extLst>
              <a:ext uri="{FF2B5EF4-FFF2-40B4-BE49-F238E27FC236}">
                <a16:creationId xmlns:a16="http://schemas.microsoft.com/office/drawing/2014/main" id="{735C407D-1343-1BEC-6ACA-D4373129D325}"/>
              </a:ext>
            </a:extLst>
          </p:cNvPr>
          <p:cNvSpPr txBox="1"/>
          <p:nvPr/>
        </p:nvSpPr>
        <p:spPr>
          <a:xfrm>
            <a:off x="1040267" y="5106138"/>
            <a:ext cx="1574128" cy="350865"/>
          </a:xfrm>
          <a:prstGeom prst="rect">
            <a:avLst/>
          </a:prstGeom>
          <a:noFill/>
        </p:spPr>
        <p:txBody>
          <a:bodyPr wrap="square" rtlCol="0">
            <a:spAutoFit/>
          </a:bodyPr>
          <a:lstStyle/>
          <a:p>
            <a:r>
              <a:rPr kumimoji="1" lang="ja-JP" altLang="en-US" sz="840" dirty="0"/>
              <a:t>ヒト試験コーディネート</a:t>
            </a:r>
            <a:br>
              <a:rPr kumimoji="1" lang="en-US" altLang="ja-JP" sz="840" dirty="0"/>
            </a:br>
            <a:r>
              <a:rPr kumimoji="1" lang="en-US" altLang="ja-JP" sz="840" dirty="0"/>
              <a:t>(</a:t>
            </a:r>
            <a:r>
              <a:rPr kumimoji="1" lang="ja-JP" altLang="en-US" sz="840" dirty="0"/>
              <a:t>ヒト臨床試験事業</a:t>
            </a:r>
            <a:r>
              <a:rPr kumimoji="1" lang="en-US" altLang="ja-JP" sz="840" dirty="0"/>
              <a:t>)</a:t>
            </a:r>
            <a:endParaRPr kumimoji="1" lang="ja-JP" altLang="en-US" sz="840" dirty="0"/>
          </a:p>
        </p:txBody>
      </p:sp>
      <p:sp>
        <p:nvSpPr>
          <p:cNvPr id="81" name="テキスト ボックス 80">
            <a:extLst>
              <a:ext uri="{FF2B5EF4-FFF2-40B4-BE49-F238E27FC236}">
                <a16:creationId xmlns:a16="http://schemas.microsoft.com/office/drawing/2014/main" id="{1E5EF1DA-51A8-5198-3800-D2D0744961FF}"/>
              </a:ext>
            </a:extLst>
          </p:cNvPr>
          <p:cNvSpPr txBox="1"/>
          <p:nvPr/>
        </p:nvSpPr>
        <p:spPr>
          <a:xfrm>
            <a:off x="3050818" y="4037222"/>
            <a:ext cx="1924342" cy="695190"/>
          </a:xfrm>
          <a:prstGeom prst="rect">
            <a:avLst/>
          </a:prstGeom>
          <a:noFill/>
        </p:spPr>
        <p:txBody>
          <a:bodyPr wrap="square" rtlCol="0">
            <a:spAutoFit/>
          </a:bodyPr>
          <a:lstStyle/>
          <a:p>
            <a:r>
              <a:rPr kumimoji="1" lang="ja-JP" altLang="en-US" sz="1306" dirty="0"/>
              <a:t>機能性表示食品とする</a:t>
            </a:r>
            <a:br>
              <a:rPr kumimoji="1" lang="en-US" altLang="ja-JP" sz="1306" dirty="0"/>
            </a:br>
            <a:r>
              <a:rPr kumimoji="1" lang="ja-JP" altLang="en-US" sz="1306" dirty="0"/>
              <a:t>ために必要な書類の</a:t>
            </a:r>
            <a:br>
              <a:rPr kumimoji="1" lang="en-US" altLang="ja-JP" sz="1306" dirty="0"/>
            </a:br>
            <a:r>
              <a:rPr kumimoji="1" lang="ja-JP" altLang="en-US" sz="1306" dirty="0"/>
              <a:t>作成・対応</a:t>
            </a:r>
            <a:endParaRPr kumimoji="1" lang="en-US" altLang="ja-JP" sz="1306" dirty="0"/>
          </a:p>
        </p:txBody>
      </p:sp>
      <p:sp>
        <p:nvSpPr>
          <p:cNvPr id="82" name="テキスト ボックス 81">
            <a:extLst>
              <a:ext uri="{FF2B5EF4-FFF2-40B4-BE49-F238E27FC236}">
                <a16:creationId xmlns:a16="http://schemas.microsoft.com/office/drawing/2014/main" id="{61DA2780-8020-3D14-EAE6-D2FC1704021B}"/>
              </a:ext>
            </a:extLst>
          </p:cNvPr>
          <p:cNvSpPr txBox="1"/>
          <p:nvPr/>
        </p:nvSpPr>
        <p:spPr>
          <a:xfrm>
            <a:off x="3050818" y="4740181"/>
            <a:ext cx="1924342" cy="781752"/>
          </a:xfrm>
          <a:prstGeom prst="rect">
            <a:avLst/>
          </a:prstGeom>
          <a:noFill/>
        </p:spPr>
        <p:txBody>
          <a:bodyPr wrap="square" rtlCol="0">
            <a:spAutoFit/>
          </a:bodyPr>
          <a:lstStyle/>
          <a:p>
            <a:pPr marL="159980" indent="-159980">
              <a:buFont typeface="Wingdings" panose="05000000000000000000" pitchFamily="2" charset="2"/>
              <a:buChar char="l"/>
            </a:pPr>
            <a:r>
              <a:rPr kumimoji="1" lang="ja-JP" altLang="en-US" sz="1120" dirty="0"/>
              <a:t>様式資料の作成</a:t>
            </a:r>
            <a:endParaRPr kumimoji="1" lang="en-US" altLang="ja-JP" sz="1120" dirty="0"/>
          </a:p>
          <a:p>
            <a:pPr marL="159980" indent="-159980">
              <a:buFont typeface="Wingdings" panose="05000000000000000000" pitchFamily="2" charset="2"/>
              <a:buChar char="l"/>
            </a:pPr>
            <a:r>
              <a:rPr lang="ja-JP" altLang="en-US" sz="1120" dirty="0"/>
              <a:t>届出代行</a:t>
            </a:r>
            <a:endParaRPr lang="en-US" altLang="ja-JP" sz="1120" dirty="0"/>
          </a:p>
          <a:p>
            <a:pPr marL="159980" indent="-159980">
              <a:buFont typeface="Wingdings" panose="05000000000000000000" pitchFamily="2" charset="2"/>
              <a:buChar char="l"/>
            </a:pPr>
            <a:r>
              <a:rPr kumimoji="1" lang="ja-JP" altLang="en-US" sz="1120" dirty="0"/>
              <a:t>消費者庁からの差し戻しコメントに対する対応</a:t>
            </a:r>
            <a:endParaRPr kumimoji="1" lang="en-US" altLang="ja-JP" sz="1120" dirty="0"/>
          </a:p>
        </p:txBody>
      </p:sp>
      <p:sp>
        <p:nvSpPr>
          <p:cNvPr id="83" name="テキスト ボックス 82">
            <a:extLst>
              <a:ext uri="{FF2B5EF4-FFF2-40B4-BE49-F238E27FC236}">
                <a16:creationId xmlns:a16="http://schemas.microsoft.com/office/drawing/2014/main" id="{8C38AF30-8F96-D512-775C-EAA28AB2395C}"/>
              </a:ext>
            </a:extLst>
          </p:cNvPr>
          <p:cNvSpPr txBox="1"/>
          <p:nvPr/>
        </p:nvSpPr>
        <p:spPr>
          <a:xfrm>
            <a:off x="3695761" y="5749916"/>
            <a:ext cx="1574128" cy="350865"/>
          </a:xfrm>
          <a:prstGeom prst="rect">
            <a:avLst/>
          </a:prstGeom>
          <a:noFill/>
        </p:spPr>
        <p:txBody>
          <a:bodyPr wrap="square" rtlCol="0">
            <a:spAutoFit/>
          </a:bodyPr>
          <a:lstStyle/>
          <a:p>
            <a:r>
              <a:rPr kumimoji="1" lang="ja-JP" altLang="en-US" sz="840" dirty="0"/>
              <a:t>届出</a:t>
            </a:r>
            <a:r>
              <a:rPr kumimoji="1" lang="en-US" altLang="ja-JP" sz="840" dirty="0"/>
              <a:t>.com</a:t>
            </a:r>
            <a:br>
              <a:rPr kumimoji="1" lang="en-US" altLang="ja-JP" sz="840" dirty="0"/>
            </a:br>
            <a:r>
              <a:rPr kumimoji="1" lang="en-US" altLang="ja-JP" sz="840" dirty="0"/>
              <a:t>(</a:t>
            </a:r>
            <a:r>
              <a:rPr kumimoji="1" lang="ja-JP" altLang="en-US" sz="840" dirty="0"/>
              <a:t>行政対応支援事業</a:t>
            </a:r>
            <a:r>
              <a:rPr kumimoji="1" lang="en-US" altLang="ja-JP" sz="840" dirty="0"/>
              <a:t>)</a:t>
            </a:r>
            <a:endParaRPr kumimoji="1" lang="ja-JP" altLang="en-US" sz="840" dirty="0"/>
          </a:p>
        </p:txBody>
      </p:sp>
      <p:sp>
        <p:nvSpPr>
          <p:cNvPr id="84" name="テキスト ボックス 83">
            <a:extLst>
              <a:ext uri="{FF2B5EF4-FFF2-40B4-BE49-F238E27FC236}">
                <a16:creationId xmlns:a16="http://schemas.microsoft.com/office/drawing/2014/main" id="{FC3B6D59-C1EB-A7D7-CD0B-A608764C1178}"/>
              </a:ext>
            </a:extLst>
          </p:cNvPr>
          <p:cNvSpPr txBox="1"/>
          <p:nvPr/>
        </p:nvSpPr>
        <p:spPr>
          <a:xfrm>
            <a:off x="5847777" y="4037222"/>
            <a:ext cx="1924342" cy="494238"/>
          </a:xfrm>
          <a:prstGeom prst="rect">
            <a:avLst/>
          </a:prstGeom>
          <a:noFill/>
        </p:spPr>
        <p:txBody>
          <a:bodyPr wrap="square" rtlCol="0">
            <a:spAutoFit/>
          </a:bodyPr>
          <a:lstStyle/>
          <a:p>
            <a:r>
              <a:rPr kumimoji="1" lang="ja-JP" altLang="en-US" sz="1306" dirty="0"/>
              <a:t>機能性表示食品として</a:t>
            </a:r>
            <a:br>
              <a:rPr kumimoji="1" lang="en-US" altLang="ja-JP" sz="1306" dirty="0"/>
            </a:br>
            <a:r>
              <a:rPr kumimoji="1" lang="ja-JP" altLang="en-US" sz="1306" dirty="0"/>
              <a:t>受理された後の対応</a:t>
            </a:r>
            <a:endParaRPr kumimoji="1" lang="en-US" altLang="ja-JP" sz="1306" dirty="0"/>
          </a:p>
        </p:txBody>
      </p:sp>
      <p:sp>
        <p:nvSpPr>
          <p:cNvPr id="85" name="テキスト ボックス 84">
            <a:extLst>
              <a:ext uri="{FF2B5EF4-FFF2-40B4-BE49-F238E27FC236}">
                <a16:creationId xmlns:a16="http://schemas.microsoft.com/office/drawing/2014/main" id="{BE7AD018-752A-4D7E-5456-20401A8B83B2}"/>
              </a:ext>
            </a:extLst>
          </p:cNvPr>
          <p:cNvSpPr txBox="1"/>
          <p:nvPr/>
        </p:nvSpPr>
        <p:spPr>
          <a:xfrm>
            <a:off x="5847777" y="4526323"/>
            <a:ext cx="2259029" cy="437043"/>
          </a:xfrm>
          <a:prstGeom prst="rect">
            <a:avLst/>
          </a:prstGeom>
          <a:noFill/>
        </p:spPr>
        <p:txBody>
          <a:bodyPr wrap="square" rtlCol="0">
            <a:spAutoFit/>
          </a:bodyPr>
          <a:lstStyle/>
          <a:p>
            <a:pPr marL="159980" indent="-159980">
              <a:buFont typeface="Wingdings" panose="05000000000000000000" pitchFamily="2" charset="2"/>
              <a:buChar char="l"/>
            </a:pPr>
            <a:r>
              <a:rPr kumimoji="1" lang="ja-JP" altLang="en-US" sz="1120" dirty="0"/>
              <a:t>消費者団体の質問に対応</a:t>
            </a:r>
            <a:endParaRPr kumimoji="1" lang="en-US" altLang="ja-JP" sz="1120" dirty="0"/>
          </a:p>
          <a:p>
            <a:pPr marL="159980" indent="-159980">
              <a:buFont typeface="Wingdings" panose="05000000000000000000" pitchFamily="2" charset="2"/>
              <a:buChar char="l"/>
            </a:pPr>
            <a:r>
              <a:rPr lang="ja-JP" altLang="en-US" sz="1120" dirty="0"/>
              <a:t>届出資料の更新に伴う手続き</a:t>
            </a:r>
            <a:endParaRPr kumimoji="1" lang="en-US" altLang="ja-JP" sz="1120" dirty="0"/>
          </a:p>
        </p:txBody>
      </p:sp>
      <p:pic>
        <p:nvPicPr>
          <p:cNvPr id="88" name="グラフィックス 87">
            <a:extLst>
              <a:ext uri="{FF2B5EF4-FFF2-40B4-BE49-F238E27FC236}">
                <a16:creationId xmlns:a16="http://schemas.microsoft.com/office/drawing/2014/main" id="{9C413B0E-CE6B-FA57-1FDF-BBC22AB2F3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60828" y="4998583"/>
            <a:ext cx="536718" cy="529050"/>
          </a:xfrm>
          <a:prstGeom prst="rect">
            <a:avLst/>
          </a:prstGeom>
        </p:spPr>
      </p:pic>
      <p:sp>
        <p:nvSpPr>
          <p:cNvPr id="89" name="テキスト ボックス 88">
            <a:extLst>
              <a:ext uri="{FF2B5EF4-FFF2-40B4-BE49-F238E27FC236}">
                <a16:creationId xmlns:a16="http://schemas.microsoft.com/office/drawing/2014/main" id="{C08BE221-0A2B-1303-F45E-AD454B475CC9}"/>
              </a:ext>
            </a:extLst>
          </p:cNvPr>
          <p:cNvSpPr txBox="1"/>
          <p:nvPr/>
        </p:nvSpPr>
        <p:spPr>
          <a:xfrm>
            <a:off x="6523929" y="5183020"/>
            <a:ext cx="1574128" cy="350865"/>
          </a:xfrm>
          <a:prstGeom prst="rect">
            <a:avLst/>
          </a:prstGeom>
          <a:noFill/>
        </p:spPr>
        <p:txBody>
          <a:bodyPr wrap="square" rtlCol="0">
            <a:spAutoFit/>
          </a:bodyPr>
          <a:lstStyle/>
          <a:p>
            <a:r>
              <a:rPr kumimoji="1" lang="ja-JP" altLang="en-US" sz="840" dirty="0"/>
              <a:t>届出</a:t>
            </a:r>
            <a:r>
              <a:rPr kumimoji="1" lang="en-US" altLang="ja-JP" sz="840" dirty="0"/>
              <a:t>.com</a:t>
            </a:r>
            <a:br>
              <a:rPr kumimoji="1" lang="en-US" altLang="ja-JP" sz="840" dirty="0"/>
            </a:br>
            <a:r>
              <a:rPr kumimoji="1" lang="en-US" altLang="ja-JP" sz="840" dirty="0"/>
              <a:t>(</a:t>
            </a:r>
            <a:r>
              <a:rPr kumimoji="1" lang="ja-JP" altLang="en-US" sz="840" dirty="0"/>
              <a:t>行政対応支援事業</a:t>
            </a:r>
            <a:r>
              <a:rPr kumimoji="1" lang="en-US" altLang="ja-JP" sz="840" dirty="0"/>
              <a:t>)</a:t>
            </a:r>
            <a:endParaRPr kumimoji="1" lang="ja-JP" altLang="en-US" sz="840" dirty="0"/>
          </a:p>
        </p:txBody>
      </p:sp>
      <p:sp>
        <p:nvSpPr>
          <p:cNvPr id="90" name="テキスト ボックス 89">
            <a:extLst>
              <a:ext uri="{FF2B5EF4-FFF2-40B4-BE49-F238E27FC236}">
                <a16:creationId xmlns:a16="http://schemas.microsoft.com/office/drawing/2014/main" id="{82731CAB-46BD-1C06-05DD-58E1ECB69701}"/>
              </a:ext>
            </a:extLst>
          </p:cNvPr>
          <p:cNvSpPr txBox="1"/>
          <p:nvPr/>
        </p:nvSpPr>
        <p:spPr>
          <a:xfrm>
            <a:off x="9335086" y="5229449"/>
            <a:ext cx="1574128" cy="350865"/>
          </a:xfrm>
          <a:prstGeom prst="rect">
            <a:avLst/>
          </a:prstGeom>
          <a:noFill/>
        </p:spPr>
        <p:txBody>
          <a:bodyPr wrap="square" rtlCol="0">
            <a:spAutoFit/>
          </a:bodyPr>
          <a:lstStyle/>
          <a:p>
            <a:r>
              <a:rPr kumimoji="1" lang="ja-JP" altLang="en-US" sz="840" dirty="0"/>
              <a:t>はじめての研究会</a:t>
            </a:r>
            <a:endParaRPr kumimoji="1" lang="en-US" altLang="ja-JP" sz="840" dirty="0"/>
          </a:p>
          <a:p>
            <a:r>
              <a:rPr kumimoji="1" lang="en-US" altLang="ja-JP" sz="840" dirty="0"/>
              <a:t>(</a:t>
            </a:r>
            <a:r>
              <a:rPr kumimoji="1" lang="ja-JP" altLang="en-US" sz="840" dirty="0"/>
              <a:t>研究会運営事業</a:t>
            </a:r>
            <a:r>
              <a:rPr kumimoji="1" lang="en-US" altLang="ja-JP" sz="840" dirty="0"/>
              <a:t>)</a:t>
            </a:r>
            <a:endParaRPr kumimoji="1" lang="ja-JP" altLang="en-US" sz="840" dirty="0"/>
          </a:p>
        </p:txBody>
      </p:sp>
      <p:pic>
        <p:nvPicPr>
          <p:cNvPr id="91" name="グラフィックス 90">
            <a:extLst>
              <a:ext uri="{FF2B5EF4-FFF2-40B4-BE49-F238E27FC236}">
                <a16:creationId xmlns:a16="http://schemas.microsoft.com/office/drawing/2014/main" id="{65328E37-E55C-AA60-758D-2659BE7345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75660" y="4143944"/>
            <a:ext cx="603074" cy="610906"/>
          </a:xfrm>
          <a:prstGeom prst="rect">
            <a:avLst/>
          </a:prstGeom>
        </p:spPr>
      </p:pic>
      <p:sp>
        <p:nvSpPr>
          <p:cNvPr id="92" name="テキスト ボックス 91">
            <a:extLst>
              <a:ext uri="{FF2B5EF4-FFF2-40B4-BE49-F238E27FC236}">
                <a16:creationId xmlns:a16="http://schemas.microsoft.com/office/drawing/2014/main" id="{40BBB733-9847-CB85-11FE-65392FAB3FFA}"/>
              </a:ext>
            </a:extLst>
          </p:cNvPr>
          <p:cNvSpPr txBox="1"/>
          <p:nvPr/>
        </p:nvSpPr>
        <p:spPr>
          <a:xfrm>
            <a:off x="9261075" y="4464950"/>
            <a:ext cx="1374861" cy="480131"/>
          </a:xfrm>
          <a:prstGeom prst="rect">
            <a:avLst/>
          </a:prstGeom>
          <a:noFill/>
        </p:spPr>
        <p:txBody>
          <a:bodyPr wrap="square" rtlCol="0">
            <a:spAutoFit/>
          </a:bodyPr>
          <a:lstStyle/>
          <a:p>
            <a:r>
              <a:rPr kumimoji="1" lang="ja-JP" altLang="en-US" sz="840" dirty="0"/>
              <a:t>お客さまの声</a:t>
            </a:r>
            <a:r>
              <a:rPr kumimoji="1" lang="en-US" altLang="ja-JP" sz="840" dirty="0"/>
              <a:t>.com</a:t>
            </a:r>
          </a:p>
          <a:p>
            <a:r>
              <a:rPr kumimoji="1" lang="en-US" altLang="ja-JP" sz="840" dirty="0"/>
              <a:t>(</a:t>
            </a:r>
            <a:r>
              <a:rPr kumimoji="1" lang="ja-JP" altLang="en-US" sz="840" dirty="0"/>
              <a:t>マーケットリサーチ事業</a:t>
            </a:r>
            <a:r>
              <a:rPr kumimoji="1" lang="en-US" altLang="ja-JP" sz="840" dirty="0"/>
              <a:t>)</a:t>
            </a:r>
            <a:endParaRPr kumimoji="1" lang="ja-JP" altLang="en-US" sz="840" dirty="0"/>
          </a:p>
        </p:txBody>
      </p:sp>
      <p:cxnSp>
        <p:nvCxnSpPr>
          <p:cNvPr id="94" name="直線コネクタ 93">
            <a:extLst>
              <a:ext uri="{FF2B5EF4-FFF2-40B4-BE49-F238E27FC236}">
                <a16:creationId xmlns:a16="http://schemas.microsoft.com/office/drawing/2014/main" id="{F8EFDFDE-551C-F815-8888-C84D66DE937F}"/>
              </a:ext>
            </a:extLst>
          </p:cNvPr>
          <p:cNvCxnSpPr/>
          <p:nvPr/>
        </p:nvCxnSpPr>
        <p:spPr>
          <a:xfrm>
            <a:off x="2614395" y="1096267"/>
            <a:ext cx="0" cy="1798767"/>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363687CA-1019-230F-9073-D838475289A8}"/>
              </a:ext>
            </a:extLst>
          </p:cNvPr>
          <p:cNvCxnSpPr/>
          <p:nvPr/>
        </p:nvCxnSpPr>
        <p:spPr>
          <a:xfrm>
            <a:off x="5419257" y="1096267"/>
            <a:ext cx="0" cy="1798767"/>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1DB990FD-11C2-DB48-0E99-F514FF740C7B}"/>
              </a:ext>
            </a:extLst>
          </p:cNvPr>
          <p:cNvCxnSpPr/>
          <p:nvPr/>
        </p:nvCxnSpPr>
        <p:spPr>
          <a:xfrm>
            <a:off x="8135497" y="1096267"/>
            <a:ext cx="0" cy="1798767"/>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255FA272-E07D-4740-401B-401005E3A8D7}"/>
              </a:ext>
            </a:extLst>
          </p:cNvPr>
          <p:cNvCxnSpPr/>
          <p:nvPr/>
        </p:nvCxnSpPr>
        <p:spPr>
          <a:xfrm>
            <a:off x="2614395" y="3664864"/>
            <a:ext cx="0" cy="1798767"/>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BEE28004-86A4-A29F-FA35-9A9D401FDCF0}"/>
              </a:ext>
            </a:extLst>
          </p:cNvPr>
          <p:cNvCxnSpPr/>
          <p:nvPr/>
        </p:nvCxnSpPr>
        <p:spPr>
          <a:xfrm>
            <a:off x="5419257" y="3664864"/>
            <a:ext cx="0" cy="1798767"/>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1EB5586E-EA8F-E66A-4AB4-5A2A5297B5DA}"/>
              </a:ext>
            </a:extLst>
          </p:cNvPr>
          <p:cNvCxnSpPr/>
          <p:nvPr/>
        </p:nvCxnSpPr>
        <p:spPr>
          <a:xfrm>
            <a:off x="8135497" y="3664864"/>
            <a:ext cx="0" cy="1798767"/>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5" name="図 74">
            <a:extLst>
              <a:ext uri="{FF2B5EF4-FFF2-40B4-BE49-F238E27FC236}">
                <a16:creationId xmlns:a16="http://schemas.microsoft.com/office/drawing/2014/main" id="{44C4DE71-0964-904E-62A0-EB5EA53A6713}"/>
              </a:ext>
            </a:extLst>
          </p:cNvPr>
          <p:cNvPicPr>
            <a:picLocks noChangeAspect="1"/>
          </p:cNvPicPr>
          <p:nvPr/>
        </p:nvPicPr>
        <p:blipFill>
          <a:blip r:embed="rId15"/>
          <a:stretch>
            <a:fillRect/>
          </a:stretch>
        </p:blipFill>
        <p:spPr>
          <a:xfrm>
            <a:off x="8654043" y="2916653"/>
            <a:ext cx="442501" cy="544086"/>
          </a:xfrm>
          <a:prstGeom prst="rect">
            <a:avLst/>
          </a:prstGeom>
        </p:spPr>
      </p:pic>
    </p:spTree>
    <p:extLst>
      <p:ext uri="{BB962C8B-B14F-4D97-AF65-F5344CB8AC3E}">
        <p14:creationId xmlns:p14="http://schemas.microsoft.com/office/powerpoint/2010/main" val="3909294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5D063-A535-36B6-60D0-2794218D459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CA931E0-496D-8BC1-9FA1-CF0D25369E1A}"/>
              </a:ext>
            </a:extLst>
          </p:cNvPr>
          <p:cNvSpPr>
            <a:spLocks noGrp="1"/>
          </p:cNvSpPr>
          <p:nvPr>
            <p:ph type="sldNum" sz="quarter" idx="12"/>
          </p:nvPr>
        </p:nvSpPr>
        <p:spPr/>
        <p:txBody>
          <a:bodyPr/>
          <a:lstStyle/>
          <a:p>
            <a:fld id="{8DA83ACC-79BE-40C7-A1EF-E2DCDB497777}" type="slidenum">
              <a:rPr kumimoji="1" lang="ja-JP" altLang="en-US" smtClean="0"/>
              <a:t>18</a:t>
            </a:fld>
            <a:endParaRPr kumimoji="1" lang="ja-JP" altLang="en-US"/>
          </a:p>
        </p:txBody>
      </p:sp>
      <p:pic>
        <p:nvPicPr>
          <p:cNvPr id="6" name="図 5">
            <a:extLst>
              <a:ext uri="{FF2B5EF4-FFF2-40B4-BE49-F238E27FC236}">
                <a16:creationId xmlns:a16="http://schemas.microsoft.com/office/drawing/2014/main" id="{7A4143C7-AFD8-4A02-32E1-440977A53F29}"/>
              </a:ext>
            </a:extLst>
          </p:cNvPr>
          <p:cNvPicPr>
            <a:picLocks noChangeAspect="1"/>
          </p:cNvPicPr>
          <p:nvPr/>
        </p:nvPicPr>
        <p:blipFill>
          <a:blip r:embed="rId2"/>
          <a:stretch>
            <a:fillRect/>
          </a:stretch>
        </p:blipFill>
        <p:spPr>
          <a:xfrm>
            <a:off x="8864081" y="4548580"/>
            <a:ext cx="2511943" cy="2282891"/>
          </a:xfrm>
          <a:prstGeom prst="rect">
            <a:avLst/>
          </a:prstGeom>
        </p:spPr>
      </p:pic>
      <p:sp>
        <p:nvSpPr>
          <p:cNvPr id="5" name="テキスト ボックス 4">
            <a:extLst>
              <a:ext uri="{FF2B5EF4-FFF2-40B4-BE49-F238E27FC236}">
                <a16:creationId xmlns:a16="http://schemas.microsoft.com/office/drawing/2014/main" id="{74754110-BCE7-8144-F940-3959A3134E5A}"/>
              </a:ext>
            </a:extLst>
          </p:cNvPr>
          <p:cNvSpPr txBox="1"/>
          <p:nvPr/>
        </p:nvSpPr>
        <p:spPr>
          <a:xfrm>
            <a:off x="251834" y="150642"/>
            <a:ext cx="5436178" cy="461665"/>
          </a:xfrm>
          <a:prstGeom prst="rect">
            <a:avLst/>
          </a:prstGeom>
          <a:solidFill>
            <a:schemeClr val="bg1"/>
          </a:solidFill>
          <a:ln w="28575">
            <a:noFill/>
          </a:ln>
        </p:spPr>
        <p:txBody>
          <a:bodyPr wrap="square" rtlCol="0">
            <a:spAutoFit/>
          </a:bodyPr>
          <a:lstStyle/>
          <a:p>
            <a:pPr algn="ctr"/>
            <a:r>
              <a:rPr kumimoji="1" lang="ja-JP" altLang="en-US" sz="2400" dirty="0">
                <a:solidFill>
                  <a:schemeClr val="bg2">
                    <a:lumMod val="25000"/>
                  </a:schemeClr>
                </a:solidFill>
                <a:latin typeface="ＭＳ Ｐゴシック" panose="020B0600070205080204" pitchFamily="50" charset="-128"/>
                <a:ea typeface="ＭＳ Ｐゴシック" panose="020B0600070205080204" pitchFamily="50" charset="-128"/>
              </a:rPr>
              <a:t>中国行政申請 保健食品の届出申請</a:t>
            </a:r>
            <a:endParaRPr kumimoji="1" lang="en-US" altLang="ja-JP" sz="2400" dirty="0">
              <a:solidFill>
                <a:schemeClr val="bg2">
                  <a:lumMod val="25000"/>
                </a:schemeClr>
              </a:solidFill>
              <a:latin typeface="ＭＳ Ｐゴシック" panose="020B0600070205080204" pitchFamily="50" charset="-128"/>
              <a:ea typeface="ＭＳ Ｐゴシック" panose="020B0600070205080204" pitchFamily="50" charset="-128"/>
            </a:endParaRPr>
          </a:p>
        </p:txBody>
      </p:sp>
      <p:pic>
        <p:nvPicPr>
          <p:cNvPr id="19" name="図 18">
            <a:extLst>
              <a:ext uri="{FF2B5EF4-FFF2-40B4-BE49-F238E27FC236}">
                <a16:creationId xmlns:a16="http://schemas.microsoft.com/office/drawing/2014/main" id="{5BECE161-1F87-DCD5-D8FC-2A17D51D79DE}"/>
              </a:ext>
            </a:extLst>
          </p:cNvPr>
          <p:cNvPicPr>
            <a:picLocks noChangeAspect="1"/>
          </p:cNvPicPr>
          <p:nvPr/>
        </p:nvPicPr>
        <p:blipFill>
          <a:blip r:embed="rId3"/>
          <a:stretch>
            <a:fillRect/>
          </a:stretch>
        </p:blipFill>
        <p:spPr>
          <a:xfrm flipV="1">
            <a:off x="0" y="672976"/>
            <a:ext cx="11376025" cy="51218"/>
          </a:xfrm>
          <a:prstGeom prst="rect">
            <a:avLst/>
          </a:prstGeom>
        </p:spPr>
      </p:pic>
      <p:pic>
        <p:nvPicPr>
          <p:cNvPr id="20" name="図 19">
            <a:extLst>
              <a:ext uri="{FF2B5EF4-FFF2-40B4-BE49-F238E27FC236}">
                <a16:creationId xmlns:a16="http://schemas.microsoft.com/office/drawing/2014/main" id="{57AE09B1-04CB-48CB-18DF-789852290A35}"/>
              </a:ext>
            </a:extLst>
          </p:cNvPr>
          <p:cNvPicPr>
            <a:picLocks noChangeAspect="1"/>
          </p:cNvPicPr>
          <p:nvPr/>
        </p:nvPicPr>
        <p:blipFill>
          <a:blip r:embed="rId4"/>
          <a:stretch>
            <a:fillRect/>
          </a:stretch>
        </p:blipFill>
        <p:spPr>
          <a:xfrm>
            <a:off x="9954299" y="580736"/>
            <a:ext cx="889335" cy="235698"/>
          </a:xfrm>
          <a:prstGeom prst="rect">
            <a:avLst/>
          </a:prstGeom>
        </p:spPr>
      </p:pic>
      <p:cxnSp>
        <p:nvCxnSpPr>
          <p:cNvPr id="3" name="直接箭头连接符 55">
            <a:extLst>
              <a:ext uri="{FF2B5EF4-FFF2-40B4-BE49-F238E27FC236}">
                <a16:creationId xmlns:a16="http://schemas.microsoft.com/office/drawing/2014/main" id="{4E06F58A-FFCB-9D0E-E299-4D30C6818DB5}"/>
              </a:ext>
            </a:extLst>
          </p:cNvPr>
          <p:cNvCxnSpPr/>
          <p:nvPr/>
        </p:nvCxnSpPr>
        <p:spPr>
          <a:xfrm flipH="1" flipV="1">
            <a:off x="6909729" y="4293095"/>
            <a:ext cx="1332000" cy="9960"/>
          </a:xfrm>
          <a:prstGeom prst="straightConnector1">
            <a:avLst/>
          </a:prstGeom>
          <a:ln>
            <a:prstDash val="dash"/>
            <a:tailEnd type="triangle"/>
          </a:ln>
        </p:spPr>
        <p:style>
          <a:lnRef idx="2">
            <a:schemeClr val="dk1"/>
          </a:lnRef>
          <a:fillRef idx="0">
            <a:schemeClr val="dk1"/>
          </a:fillRef>
          <a:effectRef idx="1">
            <a:schemeClr val="dk1"/>
          </a:effectRef>
          <a:fontRef idx="minor">
            <a:schemeClr val="tx1"/>
          </a:fontRef>
        </p:style>
      </p:cxnSp>
      <p:sp>
        <p:nvSpPr>
          <p:cNvPr id="4" name="矩形 58">
            <a:extLst>
              <a:ext uri="{FF2B5EF4-FFF2-40B4-BE49-F238E27FC236}">
                <a16:creationId xmlns:a16="http://schemas.microsoft.com/office/drawing/2014/main" id="{61382DF4-CC56-2A60-AB20-2565424EC262}"/>
              </a:ext>
            </a:extLst>
          </p:cNvPr>
          <p:cNvSpPr/>
          <p:nvPr/>
        </p:nvSpPr>
        <p:spPr>
          <a:xfrm>
            <a:off x="1495215" y="2180475"/>
            <a:ext cx="2404168" cy="492038"/>
          </a:xfrm>
          <a:prstGeom prst="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solidFill>
                  <a:schemeClr val="bg1"/>
                </a:solidFill>
                <a:latin typeface="+mn-ea"/>
              </a:rPr>
              <a:t>実行性分析</a:t>
            </a:r>
            <a:endParaRPr lang="zh-CN" altLang="en-US" sz="1400" b="1" dirty="0">
              <a:solidFill>
                <a:schemeClr val="bg1"/>
              </a:solidFill>
              <a:latin typeface="+mn-ea"/>
            </a:endParaRPr>
          </a:p>
        </p:txBody>
      </p:sp>
      <p:sp>
        <p:nvSpPr>
          <p:cNvPr id="8" name="文本框 91">
            <a:extLst>
              <a:ext uri="{FF2B5EF4-FFF2-40B4-BE49-F238E27FC236}">
                <a16:creationId xmlns:a16="http://schemas.microsoft.com/office/drawing/2014/main" id="{B9EC79A4-1C16-E0B4-1957-5E949C67989C}"/>
              </a:ext>
            </a:extLst>
          </p:cNvPr>
          <p:cNvSpPr txBox="1"/>
          <p:nvPr/>
        </p:nvSpPr>
        <p:spPr>
          <a:xfrm>
            <a:off x="7100144" y="3944995"/>
            <a:ext cx="916995" cy="31117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r>
              <a:rPr lang="ja-JP" altLang="en-US" sz="1400" b="1" kern="100" dirty="0">
                <a:latin typeface="+mn-ea"/>
                <a:cs typeface="Times New Roman" panose="02020603050405020304" pitchFamily="18" charset="0"/>
              </a:rPr>
              <a:t>必要であれば</a:t>
            </a:r>
            <a:endParaRPr lang="zh-CN" altLang="en-US" sz="1400" b="1" kern="100" dirty="0">
              <a:latin typeface="+mn-ea"/>
              <a:cs typeface="Times New Roman" panose="02020603050405020304" pitchFamily="18" charset="0"/>
            </a:endParaRPr>
          </a:p>
        </p:txBody>
      </p:sp>
      <p:sp>
        <p:nvSpPr>
          <p:cNvPr id="17" name="矩形 49">
            <a:extLst>
              <a:ext uri="{FF2B5EF4-FFF2-40B4-BE49-F238E27FC236}">
                <a16:creationId xmlns:a16="http://schemas.microsoft.com/office/drawing/2014/main" id="{EF44243A-CDDC-3FD0-2086-F87AEFE2EBD0}"/>
              </a:ext>
            </a:extLst>
          </p:cNvPr>
          <p:cNvSpPr/>
          <p:nvPr/>
        </p:nvSpPr>
        <p:spPr>
          <a:xfrm>
            <a:off x="4665259" y="2127787"/>
            <a:ext cx="2434884" cy="545443"/>
          </a:xfrm>
          <a:prstGeom prst="rect">
            <a:avLst/>
          </a:prstGeom>
          <a:solidFill>
            <a:srgbClr val="0070C0"/>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solidFill>
                  <a:schemeClr val="bg1"/>
                </a:solidFill>
                <a:latin typeface="+mn-ea"/>
              </a:rPr>
              <a:t>システムアカウント開設</a:t>
            </a:r>
            <a:endParaRPr lang="zh-CN" altLang="en-US" sz="1400" b="1" dirty="0">
              <a:solidFill>
                <a:schemeClr val="bg1"/>
              </a:solidFill>
              <a:latin typeface="+mn-ea"/>
            </a:endParaRPr>
          </a:p>
        </p:txBody>
      </p:sp>
      <p:sp>
        <p:nvSpPr>
          <p:cNvPr id="21" name="椭圆 54">
            <a:extLst>
              <a:ext uri="{FF2B5EF4-FFF2-40B4-BE49-F238E27FC236}">
                <a16:creationId xmlns:a16="http://schemas.microsoft.com/office/drawing/2014/main" id="{5A42D5DE-83F5-EA29-2DFF-1D14EEE732E1}"/>
              </a:ext>
            </a:extLst>
          </p:cNvPr>
          <p:cNvSpPr/>
          <p:nvPr/>
        </p:nvSpPr>
        <p:spPr>
          <a:xfrm>
            <a:off x="8305160" y="3812412"/>
            <a:ext cx="1736920" cy="778175"/>
          </a:xfrm>
          <a:prstGeom prst="ellipse">
            <a:avLst/>
          </a:prstGeom>
          <a:solidFill>
            <a:srgbClr val="DCE6F2"/>
          </a:solidFill>
          <a:ln>
            <a:noFill/>
            <a:prstDash val="dash"/>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b="1" dirty="0">
                <a:solidFill>
                  <a:srgbClr val="FF0000"/>
                </a:solidFill>
                <a:latin typeface="+mn-ea"/>
                <a:cs typeface="宋体" panose="02010600030101010101" pitchFamily="2" charset="-122"/>
              </a:rPr>
              <a:t>資料補足</a:t>
            </a:r>
            <a:endParaRPr lang="zh-CN" altLang="en-US" b="1" dirty="0">
              <a:solidFill>
                <a:srgbClr val="FF0000"/>
              </a:solidFill>
              <a:latin typeface="+mn-ea"/>
              <a:cs typeface="宋体" panose="02010600030101010101" pitchFamily="2" charset="-122"/>
            </a:endParaRPr>
          </a:p>
        </p:txBody>
      </p:sp>
      <p:cxnSp>
        <p:nvCxnSpPr>
          <p:cNvPr id="22" name="肘形连接符 56">
            <a:extLst>
              <a:ext uri="{FF2B5EF4-FFF2-40B4-BE49-F238E27FC236}">
                <a16:creationId xmlns:a16="http://schemas.microsoft.com/office/drawing/2014/main" id="{2F837412-0BF0-FC5D-9B3B-9EE4363D2E8F}"/>
              </a:ext>
            </a:extLst>
          </p:cNvPr>
          <p:cNvCxnSpPr>
            <a:cxnSpLocks/>
            <a:endCxn id="25" idx="3"/>
          </p:cNvCxnSpPr>
          <p:nvPr/>
        </p:nvCxnSpPr>
        <p:spPr>
          <a:xfrm rot="10800000">
            <a:off x="7110894" y="3388458"/>
            <a:ext cx="1547696" cy="439137"/>
          </a:xfrm>
          <a:prstGeom prst="bentConnector3">
            <a:avLst>
              <a:gd name="adj1" fmla="val 50000"/>
            </a:avLst>
          </a:prstGeom>
          <a:ln>
            <a:prstDash val="dash"/>
            <a:tailEnd type="triangle"/>
          </a:ln>
        </p:spPr>
        <p:style>
          <a:lnRef idx="2">
            <a:schemeClr val="dk1"/>
          </a:lnRef>
          <a:fillRef idx="0">
            <a:schemeClr val="dk1"/>
          </a:fillRef>
          <a:effectRef idx="1">
            <a:schemeClr val="dk1"/>
          </a:effectRef>
          <a:fontRef idx="minor">
            <a:schemeClr val="tx1"/>
          </a:fontRef>
        </p:style>
      </p:cxnSp>
      <p:sp>
        <p:nvSpPr>
          <p:cNvPr id="23" name="矩形 59">
            <a:extLst>
              <a:ext uri="{FF2B5EF4-FFF2-40B4-BE49-F238E27FC236}">
                <a16:creationId xmlns:a16="http://schemas.microsoft.com/office/drawing/2014/main" id="{E7EC2104-E187-DDFD-FF1B-FDC9D3CB4930}"/>
              </a:ext>
            </a:extLst>
          </p:cNvPr>
          <p:cNvSpPr/>
          <p:nvPr/>
        </p:nvSpPr>
        <p:spPr>
          <a:xfrm>
            <a:off x="1489561" y="2952754"/>
            <a:ext cx="2390031" cy="556124"/>
          </a:xfrm>
          <a:prstGeom prst="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solidFill>
                  <a:schemeClr val="bg1"/>
                </a:solidFill>
                <a:latin typeface="+mn-ea"/>
              </a:rPr>
              <a:t>サンプル検査</a:t>
            </a:r>
            <a:endParaRPr lang="zh-CN" altLang="en-US" sz="1400" b="1" dirty="0">
              <a:solidFill>
                <a:schemeClr val="bg1"/>
              </a:solidFill>
              <a:latin typeface="+mn-ea"/>
            </a:endParaRPr>
          </a:p>
        </p:txBody>
      </p:sp>
      <p:sp>
        <p:nvSpPr>
          <p:cNvPr id="24" name="矩形 60">
            <a:extLst>
              <a:ext uri="{FF2B5EF4-FFF2-40B4-BE49-F238E27FC236}">
                <a16:creationId xmlns:a16="http://schemas.microsoft.com/office/drawing/2014/main" id="{7EE7304D-4013-8D99-7C86-7CC0B4299208}"/>
              </a:ext>
            </a:extLst>
          </p:cNvPr>
          <p:cNvSpPr/>
          <p:nvPr/>
        </p:nvSpPr>
        <p:spPr>
          <a:xfrm>
            <a:off x="1525797" y="3855740"/>
            <a:ext cx="2390031" cy="556124"/>
          </a:xfrm>
          <a:prstGeom prst="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bg1"/>
                </a:solidFill>
                <a:latin typeface="+mn-ea"/>
              </a:rPr>
              <a:t>資料作成</a:t>
            </a:r>
            <a:endParaRPr lang="zh-CN" altLang="en-US" sz="1400" b="1" dirty="0">
              <a:solidFill>
                <a:schemeClr val="bg1"/>
              </a:solidFill>
              <a:latin typeface="+mn-ea"/>
            </a:endParaRPr>
          </a:p>
        </p:txBody>
      </p:sp>
      <p:sp>
        <p:nvSpPr>
          <p:cNvPr id="25" name="矩形 61">
            <a:extLst>
              <a:ext uri="{FF2B5EF4-FFF2-40B4-BE49-F238E27FC236}">
                <a16:creationId xmlns:a16="http://schemas.microsoft.com/office/drawing/2014/main" id="{A633562F-8C25-C013-92B3-AF062BA512E9}"/>
              </a:ext>
            </a:extLst>
          </p:cNvPr>
          <p:cNvSpPr/>
          <p:nvPr/>
        </p:nvSpPr>
        <p:spPr>
          <a:xfrm>
            <a:off x="4665260" y="3137097"/>
            <a:ext cx="2445635" cy="502719"/>
          </a:xfrm>
          <a:prstGeom prst="rect">
            <a:avLst/>
          </a:prstGeom>
          <a:solidFill>
            <a:srgbClr val="0070C0"/>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ja-JP" sz="1400" b="1" dirty="0">
                <a:solidFill>
                  <a:schemeClr val="bg1"/>
                </a:solidFill>
                <a:latin typeface="+mn-ea"/>
              </a:rPr>
              <a:t>SAMR</a:t>
            </a:r>
            <a:r>
              <a:rPr lang="ja-JP" altLang="en-US" sz="1400" b="1" dirty="0">
                <a:solidFill>
                  <a:schemeClr val="bg1"/>
                </a:solidFill>
                <a:latin typeface="+mn-ea"/>
              </a:rPr>
              <a:t>に資料提出</a:t>
            </a:r>
            <a:endParaRPr lang="zh-CN" altLang="en-US" sz="1400" b="1" dirty="0">
              <a:solidFill>
                <a:schemeClr val="bg1"/>
              </a:solidFill>
              <a:latin typeface="+mn-ea"/>
            </a:endParaRPr>
          </a:p>
        </p:txBody>
      </p:sp>
      <p:sp>
        <p:nvSpPr>
          <p:cNvPr id="26" name="矩形 66">
            <a:extLst>
              <a:ext uri="{FF2B5EF4-FFF2-40B4-BE49-F238E27FC236}">
                <a16:creationId xmlns:a16="http://schemas.microsoft.com/office/drawing/2014/main" id="{2EC49330-D245-66DD-660F-2BADB0FC12EA}"/>
              </a:ext>
            </a:extLst>
          </p:cNvPr>
          <p:cNvSpPr/>
          <p:nvPr/>
        </p:nvSpPr>
        <p:spPr>
          <a:xfrm>
            <a:off x="4643940" y="4104812"/>
            <a:ext cx="2488045" cy="502719"/>
          </a:xfrm>
          <a:prstGeom prst="rect">
            <a:avLst/>
          </a:prstGeom>
          <a:solidFill>
            <a:srgbClr val="0070C0"/>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solidFill>
                  <a:schemeClr val="bg1"/>
                </a:solidFill>
                <a:latin typeface="+mn-ea"/>
              </a:rPr>
              <a:t>審査中心資料審査</a:t>
            </a:r>
            <a:endParaRPr lang="zh-CN" altLang="en-US" sz="1400" b="1" dirty="0">
              <a:solidFill>
                <a:schemeClr val="bg1"/>
              </a:solidFill>
              <a:latin typeface="+mn-ea"/>
            </a:endParaRPr>
          </a:p>
        </p:txBody>
      </p:sp>
      <p:sp>
        <p:nvSpPr>
          <p:cNvPr id="27" name="矩形 67">
            <a:extLst>
              <a:ext uri="{FF2B5EF4-FFF2-40B4-BE49-F238E27FC236}">
                <a16:creationId xmlns:a16="http://schemas.microsoft.com/office/drawing/2014/main" id="{39AE7F5C-B29D-48AF-9C99-2A769BFAB7A4}"/>
              </a:ext>
            </a:extLst>
          </p:cNvPr>
          <p:cNvSpPr/>
          <p:nvPr/>
        </p:nvSpPr>
        <p:spPr>
          <a:xfrm>
            <a:off x="4643940" y="5065160"/>
            <a:ext cx="2488045" cy="524081"/>
          </a:xfrm>
          <a:prstGeom prst="rect">
            <a:avLst/>
          </a:prstGeom>
          <a:solidFill>
            <a:srgbClr val="0070C0"/>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solidFill>
                  <a:schemeClr val="bg1"/>
                </a:solidFill>
                <a:latin typeface="+mn-ea"/>
              </a:rPr>
              <a:t>許認可取得</a:t>
            </a:r>
            <a:endParaRPr lang="zh-CN" altLang="en-US" sz="1400" b="1" dirty="0">
              <a:solidFill>
                <a:schemeClr val="bg1"/>
              </a:solidFill>
              <a:latin typeface="+mn-ea"/>
            </a:endParaRPr>
          </a:p>
        </p:txBody>
      </p:sp>
      <p:sp>
        <p:nvSpPr>
          <p:cNvPr id="28" name="圆角矩形 46">
            <a:extLst>
              <a:ext uri="{FF2B5EF4-FFF2-40B4-BE49-F238E27FC236}">
                <a16:creationId xmlns:a16="http://schemas.microsoft.com/office/drawing/2014/main" id="{EC1127DB-1877-6EF8-C084-FF1C33020DE8}"/>
              </a:ext>
            </a:extLst>
          </p:cNvPr>
          <p:cNvSpPr/>
          <p:nvPr/>
        </p:nvSpPr>
        <p:spPr>
          <a:xfrm>
            <a:off x="1363169" y="1884528"/>
            <a:ext cx="2668030" cy="2768608"/>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400" b="1">
              <a:latin typeface="+mn-ea"/>
            </a:endParaRPr>
          </a:p>
        </p:txBody>
      </p:sp>
      <p:sp>
        <p:nvSpPr>
          <p:cNvPr id="30" name="矢印: 下 29">
            <a:extLst>
              <a:ext uri="{FF2B5EF4-FFF2-40B4-BE49-F238E27FC236}">
                <a16:creationId xmlns:a16="http://schemas.microsoft.com/office/drawing/2014/main" id="{80495AA2-1901-FC6A-2A11-24502ABD0691}"/>
              </a:ext>
            </a:extLst>
          </p:cNvPr>
          <p:cNvSpPr/>
          <p:nvPr/>
        </p:nvSpPr>
        <p:spPr>
          <a:xfrm>
            <a:off x="2447652" y="2672514"/>
            <a:ext cx="576064" cy="295947"/>
          </a:xfrm>
          <a:prstGeom prst="downArrow">
            <a:avLst/>
          </a:prstGeom>
          <a:solidFill>
            <a:schemeClr val="tx1">
              <a:lumMod val="50000"/>
              <a:lumOff val="5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1" name="矢印: 下 30">
            <a:extLst>
              <a:ext uri="{FF2B5EF4-FFF2-40B4-BE49-F238E27FC236}">
                <a16:creationId xmlns:a16="http://schemas.microsoft.com/office/drawing/2014/main" id="{2A63AC97-DB18-24B1-AB80-1EB3B9833635}"/>
              </a:ext>
            </a:extLst>
          </p:cNvPr>
          <p:cNvSpPr/>
          <p:nvPr/>
        </p:nvSpPr>
        <p:spPr>
          <a:xfrm>
            <a:off x="2447652" y="3551859"/>
            <a:ext cx="576064" cy="295947"/>
          </a:xfrm>
          <a:prstGeom prst="downArrow">
            <a:avLst/>
          </a:prstGeom>
          <a:solidFill>
            <a:schemeClr val="tx1">
              <a:lumMod val="50000"/>
              <a:lumOff val="5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2" name="矢印: 下 31">
            <a:extLst>
              <a:ext uri="{FF2B5EF4-FFF2-40B4-BE49-F238E27FC236}">
                <a16:creationId xmlns:a16="http://schemas.microsoft.com/office/drawing/2014/main" id="{A0BE9374-17B1-3394-427B-331FAE63A760}"/>
              </a:ext>
            </a:extLst>
          </p:cNvPr>
          <p:cNvSpPr/>
          <p:nvPr/>
        </p:nvSpPr>
        <p:spPr>
          <a:xfrm>
            <a:off x="5536787" y="2787300"/>
            <a:ext cx="576064" cy="295947"/>
          </a:xfrm>
          <a:prstGeom prst="downArrow">
            <a:avLst/>
          </a:prstGeom>
          <a:solidFill>
            <a:schemeClr val="tx1">
              <a:lumMod val="50000"/>
              <a:lumOff val="5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3" name="矢印: 下 32">
            <a:extLst>
              <a:ext uri="{FF2B5EF4-FFF2-40B4-BE49-F238E27FC236}">
                <a16:creationId xmlns:a16="http://schemas.microsoft.com/office/drawing/2014/main" id="{C50E1853-E7DB-DB55-6AFE-1F4B8EF9079A}"/>
              </a:ext>
            </a:extLst>
          </p:cNvPr>
          <p:cNvSpPr/>
          <p:nvPr/>
        </p:nvSpPr>
        <p:spPr>
          <a:xfrm>
            <a:off x="5578839" y="3721786"/>
            <a:ext cx="576064" cy="295947"/>
          </a:xfrm>
          <a:prstGeom prst="downArrow">
            <a:avLst/>
          </a:prstGeom>
          <a:solidFill>
            <a:schemeClr val="tx1">
              <a:lumMod val="50000"/>
              <a:lumOff val="5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4" name="矢印: 下 33">
            <a:extLst>
              <a:ext uri="{FF2B5EF4-FFF2-40B4-BE49-F238E27FC236}">
                <a16:creationId xmlns:a16="http://schemas.microsoft.com/office/drawing/2014/main" id="{58289EBE-9D75-6746-398F-EE15BDE0EEBB}"/>
              </a:ext>
            </a:extLst>
          </p:cNvPr>
          <p:cNvSpPr/>
          <p:nvPr/>
        </p:nvSpPr>
        <p:spPr>
          <a:xfrm>
            <a:off x="5597889" y="4688372"/>
            <a:ext cx="576064" cy="295947"/>
          </a:xfrm>
          <a:prstGeom prst="downArrow">
            <a:avLst/>
          </a:prstGeom>
          <a:solidFill>
            <a:schemeClr val="tx1">
              <a:lumMod val="50000"/>
              <a:lumOff val="5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Tree>
    <p:extLst>
      <p:ext uri="{BB962C8B-B14F-4D97-AF65-F5344CB8AC3E}">
        <p14:creationId xmlns:p14="http://schemas.microsoft.com/office/powerpoint/2010/main" val="3619771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22B80-5686-AAEE-0D2A-36F8BE902CBF}"/>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C986A59-18EB-8808-1A42-2DD00F968D72}"/>
              </a:ext>
            </a:extLst>
          </p:cNvPr>
          <p:cNvSpPr>
            <a:spLocks noGrp="1"/>
          </p:cNvSpPr>
          <p:nvPr>
            <p:ph type="sldNum" sz="quarter" idx="12"/>
          </p:nvPr>
        </p:nvSpPr>
        <p:spPr/>
        <p:txBody>
          <a:bodyPr/>
          <a:lstStyle/>
          <a:p>
            <a:fld id="{8DA83ACC-79BE-40C7-A1EF-E2DCDB497777}" type="slidenum">
              <a:rPr kumimoji="1" lang="ja-JP" altLang="en-US" smtClean="0"/>
              <a:t>19</a:t>
            </a:fld>
            <a:endParaRPr kumimoji="1" lang="ja-JP" altLang="en-US"/>
          </a:p>
        </p:txBody>
      </p:sp>
      <p:pic>
        <p:nvPicPr>
          <p:cNvPr id="6" name="図 5">
            <a:extLst>
              <a:ext uri="{FF2B5EF4-FFF2-40B4-BE49-F238E27FC236}">
                <a16:creationId xmlns:a16="http://schemas.microsoft.com/office/drawing/2014/main" id="{B90C8C4F-0297-79DB-3186-00982762C6F5}"/>
              </a:ext>
            </a:extLst>
          </p:cNvPr>
          <p:cNvPicPr>
            <a:picLocks noChangeAspect="1"/>
          </p:cNvPicPr>
          <p:nvPr/>
        </p:nvPicPr>
        <p:blipFill>
          <a:blip r:embed="rId2"/>
          <a:stretch>
            <a:fillRect/>
          </a:stretch>
        </p:blipFill>
        <p:spPr>
          <a:xfrm>
            <a:off x="8864081" y="4548580"/>
            <a:ext cx="2511943" cy="2282891"/>
          </a:xfrm>
          <a:prstGeom prst="rect">
            <a:avLst/>
          </a:prstGeom>
        </p:spPr>
      </p:pic>
      <p:sp>
        <p:nvSpPr>
          <p:cNvPr id="5" name="テキスト ボックス 4">
            <a:extLst>
              <a:ext uri="{FF2B5EF4-FFF2-40B4-BE49-F238E27FC236}">
                <a16:creationId xmlns:a16="http://schemas.microsoft.com/office/drawing/2014/main" id="{159AC0C1-DB4B-F16C-8597-3914EC2FEEE8}"/>
              </a:ext>
            </a:extLst>
          </p:cNvPr>
          <p:cNvSpPr txBox="1"/>
          <p:nvPr/>
        </p:nvSpPr>
        <p:spPr>
          <a:xfrm>
            <a:off x="251833" y="150642"/>
            <a:ext cx="5251819" cy="461665"/>
          </a:xfrm>
          <a:prstGeom prst="rect">
            <a:avLst/>
          </a:prstGeom>
          <a:solidFill>
            <a:schemeClr val="bg1"/>
          </a:solidFill>
          <a:ln w="28575">
            <a:noFill/>
          </a:ln>
        </p:spPr>
        <p:txBody>
          <a:bodyPr wrap="square" rtlCol="0">
            <a:spAutoFit/>
          </a:bodyPr>
          <a:lstStyle/>
          <a:p>
            <a:pPr algn="ctr"/>
            <a:r>
              <a:rPr kumimoji="1" lang="ja-JP" altLang="en-US" sz="2400" dirty="0">
                <a:solidFill>
                  <a:schemeClr val="bg2">
                    <a:lumMod val="25000"/>
                  </a:schemeClr>
                </a:solidFill>
                <a:latin typeface="ＭＳ Ｐゴシック" panose="020B0600070205080204" pitchFamily="50" charset="-128"/>
                <a:ea typeface="ＭＳ Ｐゴシック" panose="020B0600070205080204" pitchFamily="50" charset="-128"/>
              </a:rPr>
              <a:t>中国行政申請 保健食品の登録申請</a:t>
            </a:r>
            <a:endParaRPr kumimoji="1" lang="en-US" altLang="ja-JP" sz="2400" dirty="0">
              <a:solidFill>
                <a:schemeClr val="bg2">
                  <a:lumMod val="25000"/>
                </a:schemeClr>
              </a:solidFill>
              <a:latin typeface="ＭＳ Ｐゴシック" panose="020B0600070205080204" pitchFamily="50" charset="-128"/>
              <a:ea typeface="ＭＳ Ｐゴシック" panose="020B0600070205080204" pitchFamily="50" charset="-128"/>
            </a:endParaRPr>
          </a:p>
        </p:txBody>
      </p:sp>
      <p:pic>
        <p:nvPicPr>
          <p:cNvPr id="19" name="図 18">
            <a:extLst>
              <a:ext uri="{FF2B5EF4-FFF2-40B4-BE49-F238E27FC236}">
                <a16:creationId xmlns:a16="http://schemas.microsoft.com/office/drawing/2014/main" id="{5DF1D51B-2F78-DE46-2BF4-168607B30C23}"/>
              </a:ext>
            </a:extLst>
          </p:cNvPr>
          <p:cNvPicPr>
            <a:picLocks noChangeAspect="1"/>
          </p:cNvPicPr>
          <p:nvPr/>
        </p:nvPicPr>
        <p:blipFill>
          <a:blip r:embed="rId3"/>
          <a:stretch>
            <a:fillRect/>
          </a:stretch>
        </p:blipFill>
        <p:spPr>
          <a:xfrm flipV="1">
            <a:off x="0" y="672976"/>
            <a:ext cx="11376025" cy="51218"/>
          </a:xfrm>
          <a:prstGeom prst="rect">
            <a:avLst/>
          </a:prstGeom>
        </p:spPr>
      </p:pic>
      <p:pic>
        <p:nvPicPr>
          <p:cNvPr id="20" name="図 19">
            <a:extLst>
              <a:ext uri="{FF2B5EF4-FFF2-40B4-BE49-F238E27FC236}">
                <a16:creationId xmlns:a16="http://schemas.microsoft.com/office/drawing/2014/main" id="{1524371C-8D6F-5CAB-EE90-9858C6358F36}"/>
              </a:ext>
            </a:extLst>
          </p:cNvPr>
          <p:cNvPicPr>
            <a:picLocks noChangeAspect="1"/>
          </p:cNvPicPr>
          <p:nvPr/>
        </p:nvPicPr>
        <p:blipFill>
          <a:blip r:embed="rId4"/>
          <a:stretch>
            <a:fillRect/>
          </a:stretch>
        </p:blipFill>
        <p:spPr>
          <a:xfrm>
            <a:off x="9954299" y="580736"/>
            <a:ext cx="889335" cy="235698"/>
          </a:xfrm>
          <a:prstGeom prst="rect">
            <a:avLst/>
          </a:prstGeom>
        </p:spPr>
      </p:pic>
      <p:cxnSp>
        <p:nvCxnSpPr>
          <p:cNvPr id="7" name="直接箭头连接符 55">
            <a:extLst>
              <a:ext uri="{FF2B5EF4-FFF2-40B4-BE49-F238E27FC236}">
                <a16:creationId xmlns:a16="http://schemas.microsoft.com/office/drawing/2014/main" id="{6F382E00-5E22-A4BC-3E66-0E6C1A141528}"/>
              </a:ext>
            </a:extLst>
          </p:cNvPr>
          <p:cNvCxnSpPr>
            <a:cxnSpLocks/>
          </p:cNvCxnSpPr>
          <p:nvPr/>
        </p:nvCxnSpPr>
        <p:spPr>
          <a:xfrm>
            <a:off x="7142451" y="3268152"/>
            <a:ext cx="1176988" cy="0"/>
          </a:xfrm>
          <a:prstGeom prst="straightConnector1">
            <a:avLst/>
          </a:prstGeom>
          <a:ln>
            <a:prstDash val="dash"/>
            <a:tailEnd type="triangle"/>
          </a:ln>
        </p:spPr>
        <p:style>
          <a:lnRef idx="2">
            <a:schemeClr val="dk1"/>
          </a:lnRef>
          <a:fillRef idx="0">
            <a:schemeClr val="dk1"/>
          </a:fillRef>
          <a:effectRef idx="1">
            <a:schemeClr val="dk1"/>
          </a:effectRef>
          <a:fontRef idx="minor">
            <a:schemeClr val="tx1"/>
          </a:fontRef>
        </p:style>
      </p:cxnSp>
      <p:sp>
        <p:nvSpPr>
          <p:cNvPr id="9" name="矩形 58">
            <a:extLst>
              <a:ext uri="{FF2B5EF4-FFF2-40B4-BE49-F238E27FC236}">
                <a16:creationId xmlns:a16="http://schemas.microsoft.com/office/drawing/2014/main" id="{2AB40D55-3DBD-D75A-F149-CA19F97F4BB0}"/>
              </a:ext>
            </a:extLst>
          </p:cNvPr>
          <p:cNvSpPr/>
          <p:nvPr/>
        </p:nvSpPr>
        <p:spPr>
          <a:xfrm>
            <a:off x="1639860" y="1708723"/>
            <a:ext cx="2404168" cy="492038"/>
          </a:xfrm>
          <a:prstGeom prst="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bg1"/>
                </a:solidFill>
                <a:latin typeface="+mn-ea"/>
              </a:rPr>
              <a:t>実行性分析</a:t>
            </a:r>
            <a:endParaRPr lang="zh-CN" altLang="en-US" sz="1400" b="1" dirty="0">
              <a:solidFill>
                <a:schemeClr val="bg1"/>
              </a:solidFill>
              <a:latin typeface="+mn-ea"/>
            </a:endParaRPr>
          </a:p>
        </p:txBody>
      </p:sp>
      <p:sp>
        <p:nvSpPr>
          <p:cNvPr id="10" name="文本框 91">
            <a:extLst>
              <a:ext uri="{FF2B5EF4-FFF2-40B4-BE49-F238E27FC236}">
                <a16:creationId xmlns:a16="http://schemas.microsoft.com/office/drawing/2014/main" id="{F9040C57-5A6F-1D3B-C1D0-302AC165868F}"/>
              </a:ext>
            </a:extLst>
          </p:cNvPr>
          <p:cNvSpPr txBox="1"/>
          <p:nvPr/>
        </p:nvSpPr>
        <p:spPr>
          <a:xfrm>
            <a:off x="7142452" y="2956980"/>
            <a:ext cx="916995" cy="31117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r>
              <a:rPr lang="ja-JP" altLang="en-US" sz="1400" b="1" kern="100" dirty="0">
                <a:latin typeface="+mn-ea"/>
                <a:cs typeface="Times New Roman" panose="02020603050405020304" pitchFamily="18" charset="0"/>
              </a:rPr>
              <a:t>必要であれば</a:t>
            </a:r>
            <a:endParaRPr lang="zh-CN" altLang="en-US" sz="1400" b="1" kern="100" dirty="0">
              <a:latin typeface="+mn-ea"/>
              <a:cs typeface="Times New Roman" panose="02020603050405020304" pitchFamily="18" charset="0"/>
            </a:endParaRPr>
          </a:p>
        </p:txBody>
      </p:sp>
      <p:sp>
        <p:nvSpPr>
          <p:cNvPr id="11" name="矩形 49">
            <a:extLst>
              <a:ext uri="{FF2B5EF4-FFF2-40B4-BE49-F238E27FC236}">
                <a16:creationId xmlns:a16="http://schemas.microsoft.com/office/drawing/2014/main" id="{557A8FFB-5FF0-3702-50D4-E9C85A6DD9BC}"/>
              </a:ext>
            </a:extLst>
          </p:cNvPr>
          <p:cNvSpPr/>
          <p:nvPr/>
        </p:nvSpPr>
        <p:spPr>
          <a:xfrm>
            <a:off x="4665259" y="1340769"/>
            <a:ext cx="2434884" cy="545443"/>
          </a:xfrm>
          <a:prstGeom prst="rect">
            <a:avLst/>
          </a:prstGeom>
          <a:solidFill>
            <a:srgbClr val="0070C0"/>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bg1"/>
                </a:solidFill>
                <a:latin typeface="+mn-ea"/>
              </a:rPr>
              <a:t>システムアカウント開設</a:t>
            </a:r>
            <a:endParaRPr lang="zh-CN" altLang="en-US" sz="1400" b="1" dirty="0">
              <a:solidFill>
                <a:schemeClr val="bg1"/>
              </a:solidFill>
              <a:latin typeface="+mn-ea"/>
            </a:endParaRPr>
          </a:p>
        </p:txBody>
      </p:sp>
      <p:cxnSp>
        <p:nvCxnSpPr>
          <p:cNvPr id="12" name="肘形连接符 56">
            <a:extLst>
              <a:ext uri="{FF2B5EF4-FFF2-40B4-BE49-F238E27FC236}">
                <a16:creationId xmlns:a16="http://schemas.microsoft.com/office/drawing/2014/main" id="{6A57975A-5694-462E-6C6B-0A3EA3762E4B}"/>
              </a:ext>
            </a:extLst>
          </p:cNvPr>
          <p:cNvCxnSpPr>
            <a:cxnSpLocks/>
            <a:stCxn id="43" idx="0"/>
            <a:endCxn id="15" idx="3"/>
          </p:cNvCxnSpPr>
          <p:nvPr/>
        </p:nvCxnSpPr>
        <p:spPr>
          <a:xfrm rot="16200000" flipV="1">
            <a:off x="7965340" y="1641788"/>
            <a:ext cx="360036" cy="2034371"/>
          </a:xfrm>
          <a:prstGeom prst="bentConnector2">
            <a:avLst/>
          </a:prstGeom>
          <a:ln>
            <a:prstDash val="dash"/>
            <a:tailEnd type="triangle"/>
          </a:ln>
        </p:spPr>
        <p:style>
          <a:lnRef idx="2">
            <a:schemeClr val="dk1"/>
          </a:lnRef>
          <a:fillRef idx="0">
            <a:schemeClr val="dk1"/>
          </a:fillRef>
          <a:effectRef idx="1">
            <a:schemeClr val="dk1"/>
          </a:effectRef>
          <a:fontRef idx="minor">
            <a:schemeClr val="tx1"/>
          </a:fontRef>
        </p:style>
      </p:cxnSp>
      <p:sp>
        <p:nvSpPr>
          <p:cNvPr id="13" name="矩形 59">
            <a:extLst>
              <a:ext uri="{FF2B5EF4-FFF2-40B4-BE49-F238E27FC236}">
                <a16:creationId xmlns:a16="http://schemas.microsoft.com/office/drawing/2014/main" id="{8ED24457-B1B2-0631-F01C-B7738EC2CD0E}"/>
              </a:ext>
            </a:extLst>
          </p:cNvPr>
          <p:cNvSpPr/>
          <p:nvPr/>
        </p:nvSpPr>
        <p:spPr>
          <a:xfrm>
            <a:off x="1634206" y="2481002"/>
            <a:ext cx="2390031" cy="556124"/>
          </a:xfrm>
          <a:prstGeom prst="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bg1"/>
                </a:solidFill>
                <a:latin typeface="+mn-ea"/>
              </a:rPr>
              <a:t>サンプル検査</a:t>
            </a:r>
            <a:endParaRPr lang="zh-CN" altLang="en-US" sz="1400" b="1" dirty="0">
              <a:solidFill>
                <a:schemeClr val="bg1"/>
              </a:solidFill>
              <a:latin typeface="+mn-ea"/>
            </a:endParaRPr>
          </a:p>
        </p:txBody>
      </p:sp>
      <p:sp>
        <p:nvSpPr>
          <p:cNvPr id="14" name="矩形 60">
            <a:extLst>
              <a:ext uri="{FF2B5EF4-FFF2-40B4-BE49-F238E27FC236}">
                <a16:creationId xmlns:a16="http://schemas.microsoft.com/office/drawing/2014/main" id="{152F7100-487B-4F85-9A81-84DC091B9B6E}"/>
              </a:ext>
            </a:extLst>
          </p:cNvPr>
          <p:cNvSpPr/>
          <p:nvPr/>
        </p:nvSpPr>
        <p:spPr>
          <a:xfrm>
            <a:off x="1670442" y="3383988"/>
            <a:ext cx="2390031" cy="556124"/>
          </a:xfrm>
          <a:prstGeom prst="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bg1"/>
                </a:solidFill>
                <a:latin typeface="+mn-ea"/>
              </a:rPr>
              <a:t>資料作成</a:t>
            </a:r>
            <a:endParaRPr lang="zh-CN" altLang="en-US" sz="1400" b="1" dirty="0">
              <a:solidFill>
                <a:schemeClr val="bg1"/>
              </a:solidFill>
              <a:latin typeface="+mn-ea"/>
            </a:endParaRPr>
          </a:p>
        </p:txBody>
      </p:sp>
      <p:sp>
        <p:nvSpPr>
          <p:cNvPr id="15" name="矩形 61">
            <a:extLst>
              <a:ext uri="{FF2B5EF4-FFF2-40B4-BE49-F238E27FC236}">
                <a16:creationId xmlns:a16="http://schemas.microsoft.com/office/drawing/2014/main" id="{484F6135-BF9D-51D6-B9BA-345649A4996C}"/>
              </a:ext>
            </a:extLst>
          </p:cNvPr>
          <p:cNvSpPr/>
          <p:nvPr/>
        </p:nvSpPr>
        <p:spPr>
          <a:xfrm>
            <a:off x="4682538" y="2227596"/>
            <a:ext cx="2445635" cy="502719"/>
          </a:xfrm>
          <a:prstGeom prst="rect">
            <a:avLst/>
          </a:prstGeom>
          <a:solidFill>
            <a:srgbClr val="0070C0"/>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ja-JP" sz="1400" b="1" dirty="0">
                <a:solidFill>
                  <a:schemeClr val="bg1"/>
                </a:solidFill>
                <a:latin typeface="+mn-ea"/>
              </a:rPr>
              <a:t>SAMR</a:t>
            </a:r>
            <a:r>
              <a:rPr lang="ja-JP" altLang="en-US" sz="1400" b="1" dirty="0">
                <a:solidFill>
                  <a:schemeClr val="bg1"/>
                </a:solidFill>
                <a:latin typeface="+mn-ea"/>
              </a:rPr>
              <a:t>に</a:t>
            </a:r>
            <a:r>
              <a:rPr lang="ja-JP" altLang="en-US" sz="1400" b="1">
                <a:solidFill>
                  <a:schemeClr val="bg1"/>
                </a:solidFill>
                <a:latin typeface="+mn-ea"/>
              </a:rPr>
              <a:t>資料提出</a:t>
            </a:r>
            <a:endParaRPr lang="zh-CN" altLang="en-US" sz="1400" b="1" dirty="0">
              <a:solidFill>
                <a:schemeClr val="bg1"/>
              </a:solidFill>
              <a:latin typeface="+mn-ea"/>
            </a:endParaRPr>
          </a:p>
        </p:txBody>
      </p:sp>
      <p:sp>
        <p:nvSpPr>
          <p:cNvPr id="16" name="矩形 66">
            <a:extLst>
              <a:ext uri="{FF2B5EF4-FFF2-40B4-BE49-F238E27FC236}">
                <a16:creationId xmlns:a16="http://schemas.microsoft.com/office/drawing/2014/main" id="{14A05F75-38FF-56A0-2D73-C6392915DBF4}"/>
              </a:ext>
            </a:extLst>
          </p:cNvPr>
          <p:cNvSpPr/>
          <p:nvPr/>
        </p:nvSpPr>
        <p:spPr>
          <a:xfrm>
            <a:off x="4661332" y="3118030"/>
            <a:ext cx="2488045" cy="502719"/>
          </a:xfrm>
          <a:prstGeom prst="rect">
            <a:avLst/>
          </a:prstGeom>
          <a:solidFill>
            <a:srgbClr val="0070C0"/>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solidFill>
                  <a:schemeClr val="bg1"/>
                </a:solidFill>
                <a:latin typeface="+mn-ea"/>
              </a:rPr>
              <a:t>審査中心</a:t>
            </a:r>
            <a:r>
              <a:rPr lang="ja-JP" altLang="en-US" sz="1400" b="1">
                <a:solidFill>
                  <a:schemeClr val="bg1"/>
                </a:solidFill>
                <a:latin typeface="+mn-ea"/>
              </a:rPr>
              <a:t>資料審査</a:t>
            </a:r>
            <a:endParaRPr lang="zh-CN" altLang="en-US" sz="1400" b="1" dirty="0">
              <a:solidFill>
                <a:schemeClr val="bg1"/>
              </a:solidFill>
              <a:latin typeface="+mn-ea"/>
            </a:endParaRPr>
          </a:p>
        </p:txBody>
      </p:sp>
      <p:sp>
        <p:nvSpPr>
          <p:cNvPr id="18" name="矩形 67">
            <a:extLst>
              <a:ext uri="{FF2B5EF4-FFF2-40B4-BE49-F238E27FC236}">
                <a16:creationId xmlns:a16="http://schemas.microsoft.com/office/drawing/2014/main" id="{EA402EA1-85BC-BB1B-468F-63A9C3BA3282}"/>
              </a:ext>
            </a:extLst>
          </p:cNvPr>
          <p:cNvSpPr/>
          <p:nvPr/>
        </p:nvSpPr>
        <p:spPr>
          <a:xfrm>
            <a:off x="4699936" y="5839106"/>
            <a:ext cx="2488045" cy="524081"/>
          </a:xfrm>
          <a:prstGeom prst="rect">
            <a:avLst/>
          </a:prstGeom>
          <a:solidFill>
            <a:srgbClr val="0070C0"/>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bg1"/>
                </a:solidFill>
                <a:latin typeface="+mn-ea"/>
              </a:rPr>
              <a:t>許認可取得</a:t>
            </a:r>
            <a:endParaRPr lang="zh-CN" altLang="en-US" sz="1400" b="1" dirty="0">
              <a:solidFill>
                <a:schemeClr val="bg1"/>
              </a:solidFill>
              <a:latin typeface="+mn-ea"/>
            </a:endParaRPr>
          </a:p>
        </p:txBody>
      </p:sp>
      <p:sp>
        <p:nvSpPr>
          <p:cNvPr id="29" name="圆角矩形 46">
            <a:extLst>
              <a:ext uri="{FF2B5EF4-FFF2-40B4-BE49-F238E27FC236}">
                <a16:creationId xmlns:a16="http://schemas.microsoft.com/office/drawing/2014/main" id="{79626543-5AA7-0AED-D1D4-47DBCC6ECEFB}"/>
              </a:ext>
            </a:extLst>
          </p:cNvPr>
          <p:cNvSpPr/>
          <p:nvPr/>
        </p:nvSpPr>
        <p:spPr>
          <a:xfrm>
            <a:off x="1507814" y="1412776"/>
            <a:ext cx="2668030" cy="2768608"/>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400" b="1">
              <a:latin typeface="+mn-ea"/>
            </a:endParaRPr>
          </a:p>
        </p:txBody>
      </p:sp>
      <p:sp>
        <p:nvSpPr>
          <p:cNvPr id="36" name="矢印: 下 35">
            <a:extLst>
              <a:ext uri="{FF2B5EF4-FFF2-40B4-BE49-F238E27FC236}">
                <a16:creationId xmlns:a16="http://schemas.microsoft.com/office/drawing/2014/main" id="{B3E9024B-3BD2-9A6E-5964-8A0E8611B2D7}"/>
              </a:ext>
            </a:extLst>
          </p:cNvPr>
          <p:cNvSpPr/>
          <p:nvPr/>
        </p:nvSpPr>
        <p:spPr>
          <a:xfrm>
            <a:off x="2592297" y="2200762"/>
            <a:ext cx="576064" cy="295947"/>
          </a:xfrm>
          <a:prstGeom prst="downArrow">
            <a:avLst/>
          </a:prstGeom>
          <a:solidFill>
            <a:schemeClr val="tx1">
              <a:lumMod val="50000"/>
              <a:lumOff val="5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7" name="矢印: 下 36">
            <a:extLst>
              <a:ext uri="{FF2B5EF4-FFF2-40B4-BE49-F238E27FC236}">
                <a16:creationId xmlns:a16="http://schemas.microsoft.com/office/drawing/2014/main" id="{C0E6314F-4864-F00F-8F38-8DBBA5AAC13A}"/>
              </a:ext>
            </a:extLst>
          </p:cNvPr>
          <p:cNvSpPr/>
          <p:nvPr/>
        </p:nvSpPr>
        <p:spPr>
          <a:xfrm>
            <a:off x="2592297" y="3080107"/>
            <a:ext cx="576064" cy="295947"/>
          </a:xfrm>
          <a:prstGeom prst="downArrow">
            <a:avLst/>
          </a:prstGeom>
          <a:solidFill>
            <a:schemeClr val="tx1">
              <a:lumMod val="50000"/>
              <a:lumOff val="5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8" name="矢印: 下 37">
            <a:extLst>
              <a:ext uri="{FF2B5EF4-FFF2-40B4-BE49-F238E27FC236}">
                <a16:creationId xmlns:a16="http://schemas.microsoft.com/office/drawing/2014/main" id="{30E7249F-F267-8EE8-0A51-4813B5368832}"/>
              </a:ext>
            </a:extLst>
          </p:cNvPr>
          <p:cNvSpPr/>
          <p:nvPr/>
        </p:nvSpPr>
        <p:spPr>
          <a:xfrm>
            <a:off x="5578839" y="1935154"/>
            <a:ext cx="576064" cy="295947"/>
          </a:xfrm>
          <a:prstGeom prst="downArrow">
            <a:avLst/>
          </a:prstGeom>
          <a:solidFill>
            <a:schemeClr val="tx1">
              <a:lumMod val="50000"/>
              <a:lumOff val="5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9" name="矢印: 下 38">
            <a:extLst>
              <a:ext uri="{FF2B5EF4-FFF2-40B4-BE49-F238E27FC236}">
                <a16:creationId xmlns:a16="http://schemas.microsoft.com/office/drawing/2014/main" id="{51241E59-61F2-D8EE-75F4-C3FF93C9D28E}"/>
              </a:ext>
            </a:extLst>
          </p:cNvPr>
          <p:cNvSpPr/>
          <p:nvPr/>
        </p:nvSpPr>
        <p:spPr>
          <a:xfrm>
            <a:off x="5578839" y="2811156"/>
            <a:ext cx="576064" cy="295947"/>
          </a:xfrm>
          <a:prstGeom prst="downArrow">
            <a:avLst/>
          </a:prstGeom>
          <a:solidFill>
            <a:schemeClr val="tx1">
              <a:lumMod val="50000"/>
              <a:lumOff val="5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40" name="矢印: 下 39">
            <a:extLst>
              <a:ext uri="{FF2B5EF4-FFF2-40B4-BE49-F238E27FC236}">
                <a16:creationId xmlns:a16="http://schemas.microsoft.com/office/drawing/2014/main" id="{642CD8E5-6D90-5FFF-8CC4-82B2AE8F7600}"/>
              </a:ext>
            </a:extLst>
          </p:cNvPr>
          <p:cNvSpPr/>
          <p:nvPr/>
        </p:nvSpPr>
        <p:spPr>
          <a:xfrm>
            <a:off x="5578839" y="3675617"/>
            <a:ext cx="576064" cy="295947"/>
          </a:xfrm>
          <a:prstGeom prst="downArrow">
            <a:avLst/>
          </a:prstGeom>
          <a:solidFill>
            <a:schemeClr val="tx1">
              <a:lumMod val="50000"/>
              <a:lumOff val="5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cxnSp>
        <p:nvCxnSpPr>
          <p:cNvPr id="41" name="肘形连接符 56">
            <a:extLst>
              <a:ext uri="{FF2B5EF4-FFF2-40B4-BE49-F238E27FC236}">
                <a16:creationId xmlns:a16="http://schemas.microsoft.com/office/drawing/2014/main" id="{53EA6B1B-1CA4-DFCF-E356-D3123D07D400}"/>
              </a:ext>
            </a:extLst>
          </p:cNvPr>
          <p:cNvCxnSpPr>
            <a:cxnSpLocks/>
            <a:endCxn id="42" idx="2"/>
          </p:cNvCxnSpPr>
          <p:nvPr/>
        </p:nvCxnSpPr>
        <p:spPr>
          <a:xfrm>
            <a:off x="7187981" y="3418276"/>
            <a:ext cx="1131459" cy="631051"/>
          </a:xfrm>
          <a:prstGeom prst="bentConnector3">
            <a:avLst>
              <a:gd name="adj1" fmla="val 50000"/>
            </a:avLst>
          </a:prstGeom>
          <a:ln>
            <a:solidFill>
              <a:srgbClr val="FF0000"/>
            </a:solidFill>
            <a:prstDash val="dash"/>
            <a:tailEnd type="triangle"/>
          </a:ln>
        </p:spPr>
        <p:style>
          <a:lnRef idx="2">
            <a:schemeClr val="dk1"/>
          </a:lnRef>
          <a:fillRef idx="0">
            <a:schemeClr val="dk1"/>
          </a:fillRef>
          <a:effectRef idx="1">
            <a:schemeClr val="dk1"/>
          </a:effectRef>
          <a:fontRef idx="minor">
            <a:schemeClr val="tx1"/>
          </a:fontRef>
        </p:style>
      </p:cxnSp>
      <p:sp>
        <p:nvSpPr>
          <p:cNvPr id="42" name="椭圆 54">
            <a:extLst>
              <a:ext uri="{FF2B5EF4-FFF2-40B4-BE49-F238E27FC236}">
                <a16:creationId xmlns:a16="http://schemas.microsoft.com/office/drawing/2014/main" id="{E817D064-3F4F-5A0C-772C-98CECF8EAAE3}"/>
              </a:ext>
            </a:extLst>
          </p:cNvPr>
          <p:cNvSpPr/>
          <p:nvPr/>
        </p:nvSpPr>
        <p:spPr>
          <a:xfrm>
            <a:off x="8319439" y="3660239"/>
            <a:ext cx="1736920" cy="778175"/>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a:ln w="0"/>
                <a:solidFill>
                  <a:schemeClr val="tx1"/>
                </a:solidFill>
                <a:effectLst>
                  <a:outerShdw blurRad="38100" dist="19050" dir="2700000" algn="tl" rotWithShape="0">
                    <a:schemeClr val="dk1">
                      <a:alpha val="40000"/>
                    </a:schemeClr>
                  </a:outerShdw>
                </a:effectLst>
                <a:latin typeface="+mn-ea"/>
              </a:rPr>
              <a:t>現場調査</a:t>
            </a:r>
            <a:endParaRPr lang="zh-CN" altLang="en-US" dirty="0">
              <a:ln w="0"/>
              <a:solidFill>
                <a:schemeClr val="tx1"/>
              </a:solidFill>
              <a:effectLst>
                <a:outerShdw blurRad="38100" dist="19050" dir="2700000" algn="tl" rotWithShape="0">
                  <a:schemeClr val="dk1">
                    <a:alpha val="40000"/>
                  </a:schemeClr>
                </a:outerShdw>
              </a:effectLst>
              <a:latin typeface="+mn-ea"/>
            </a:endParaRPr>
          </a:p>
        </p:txBody>
      </p:sp>
      <p:sp>
        <p:nvSpPr>
          <p:cNvPr id="43" name="椭圆 54">
            <a:extLst>
              <a:ext uri="{FF2B5EF4-FFF2-40B4-BE49-F238E27FC236}">
                <a16:creationId xmlns:a16="http://schemas.microsoft.com/office/drawing/2014/main" id="{E29AC3C7-EBE5-DEC8-7DDD-5D5B4F28E72C}"/>
              </a:ext>
            </a:extLst>
          </p:cNvPr>
          <p:cNvSpPr/>
          <p:nvPr/>
        </p:nvSpPr>
        <p:spPr>
          <a:xfrm>
            <a:off x="8294083" y="2838992"/>
            <a:ext cx="1736920" cy="778175"/>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dirty="0">
                <a:ln w="0"/>
                <a:solidFill>
                  <a:schemeClr val="tx1"/>
                </a:solidFill>
                <a:effectLst>
                  <a:outerShdw blurRad="38100" dist="19050" dir="2700000" algn="tl" rotWithShape="0">
                    <a:schemeClr val="dk1">
                      <a:alpha val="40000"/>
                    </a:schemeClr>
                  </a:outerShdw>
                </a:effectLst>
                <a:latin typeface="+mn-ea"/>
                <a:cs typeface="宋体" panose="02010600030101010101" pitchFamily="2" charset="-122"/>
              </a:rPr>
              <a:t>資料補足</a:t>
            </a:r>
            <a:endParaRPr lang="zh-CN" altLang="en-US" dirty="0">
              <a:ln w="0"/>
              <a:solidFill>
                <a:schemeClr val="tx1"/>
              </a:solidFill>
              <a:effectLst>
                <a:outerShdw blurRad="38100" dist="19050" dir="2700000" algn="tl" rotWithShape="0">
                  <a:schemeClr val="dk1">
                    <a:alpha val="40000"/>
                  </a:schemeClr>
                </a:outerShdw>
              </a:effectLst>
              <a:latin typeface="+mn-ea"/>
              <a:cs typeface="宋体" panose="02010600030101010101" pitchFamily="2" charset="-122"/>
            </a:endParaRPr>
          </a:p>
        </p:txBody>
      </p:sp>
      <p:sp>
        <p:nvSpPr>
          <p:cNvPr id="44" name="矩形 66">
            <a:extLst>
              <a:ext uri="{FF2B5EF4-FFF2-40B4-BE49-F238E27FC236}">
                <a16:creationId xmlns:a16="http://schemas.microsoft.com/office/drawing/2014/main" id="{47E4EEC1-1299-850D-6246-BDB8BE7A7509}"/>
              </a:ext>
            </a:extLst>
          </p:cNvPr>
          <p:cNvSpPr/>
          <p:nvPr/>
        </p:nvSpPr>
        <p:spPr>
          <a:xfrm>
            <a:off x="4680384" y="4006402"/>
            <a:ext cx="2488045" cy="502719"/>
          </a:xfrm>
          <a:prstGeom prst="rect">
            <a:avLst/>
          </a:prstGeom>
          <a:solidFill>
            <a:srgbClr val="0070C0"/>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solidFill>
                  <a:schemeClr val="bg1"/>
                </a:solidFill>
                <a:latin typeface="+mn-ea"/>
              </a:rPr>
              <a:t>審査</a:t>
            </a:r>
            <a:r>
              <a:rPr lang="ja-JP" altLang="en-US" sz="1400" b="1">
                <a:solidFill>
                  <a:schemeClr val="bg1"/>
                </a:solidFill>
                <a:latin typeface="+mn-ea"/>
              </a:rPr>
              <a:t>中心議決</a:t>
            </a:r>
            <a:endParaRPr lang="zh-CN" altLang="en-US" sz="1400" b="1" dirty="0">
              <a:solidFill>
                <a:schemeClr val="bg1"/>
              </a:solidFill>
              <a:latin typeface="+mn-ea"/>
            </a:endParaRPr>
          </a:p>
        </p:txBody>
      </p:sp>
      <p:sp>
        <p:nvSpPr>
          <p:cNvPr id="45" name="矩形 66">
            <a:extLst>
              <a:ext uri="{FF2B5EF4-FFF2-40B4-BE49-F238E27FC236}">
                <a16:creationId xmlns:a16="http://schemas.microsoft.com/office/drawing/2014/main" id="{29461219-D227-742D-5432-3F0C87274FD2}"/>
              </a:ext>
            </a:extLst>
          </p:cNvPr>
          <p:cNvSpPr/>
          <p:nvPr/>
        </p:nvSpPr>
        <p:spPr>
          <a:xfrm>
            <a:off x="4699936" y="4922754"/>
            <a:ext cx="2488045" cy="502719"/>
          </a:xfrm>
          <a:prstGeom prst="rect">
            <a:avLst/>
          </a:prstGeom>
          <a:solidFill>
            <a:srgbClr val="0070C0"/>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zh-CN" sz="1400" b="1" dirty="0">
                <a:solidFill>
                  <a:schemeClr val="bg1"/>
                </a:solidFill>
                <a:latin typeface="+mn-ea"/>
              </a:rPr>
              <a:t>SAMR</a:t>
            </a:r>
            <a:r>
              <a:rPr lang="ja-JP" altLang="en-US" sz="1400" b="1">
                <a:solidFill>
                  <a:schemeClr val="bg1"/>
                </a:solidFill>
                <a:latin typeface="+mn-ea"/>
              </a:rPr>
              <a:t>行政審査</a:t>
            </a:r>
            <a:endParaRPr lang="zh-CN" altLang="en-US" sz="1400" b="1" dirty="0">
              <a:solidFill>
                <a:schemeClr val="bg1"/>
              </a:solidFill>
              <a:latin typeface="+mn-ea"/>
            </a:endParaRPr>
          </a:p>
        </p:txBody>
      </p:sp>
      <p:sp>
        <p:nvSpPr>
          <p:cNvPr id="46" name="矢印: 下 45">
            <a:extLst>
              <a:ext uri="{FF2B5EF4-FFF2-40B4-BE49-F238E27FC236}">
                <a16:creationId xmlns:a16="http://schemas.microsoft.com/office/drawing/2014/main" id="{00B5B42F-5D98-05FB-6AEC-D9B4C00D64C5}"/>
              </a:ext>
            </a:extLst>
          </p:cNvPr>
          <p:cNvSpPr/>
          <p:nvPr/>
        </p:nvSpPr>
        <p:spPr>
          <a:xfrm>
            <a:off x="5594669" y="4574551"/>
            <a:ext cx="576064" cy="295947"/>
          </a:xfrm>
          <a:prstGeom prst="downArrow">
            <a:avLst/>
          </a:prstGeom>
          <a:solidFill>
            <a:schemeClr val="tx1">
              <a:lumMod val="50000"/>
              <a:lumOff val="5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47" name="矢印: 下 46">
            <a:extLst>
              <a:ext uri="{FF2B5EF4-FFF2-40B4-BE49-F238E27FC236}">
                <a16:creationId xmlns:a16="http://schemas.microsoft.com/office/drawing/2014/main" id="{FDAE721C-2624-B333-3853-30965B61A0C1}"/>
              </a:ext>
            </a:extLst>
          </p:cNvPr>
          <p:cNvSpPr/>
          <p:nvPr/>
        </p:nvSpPr>
        <p:spPr>
          <a:xfrm>
            <a:off x="5617321" y="5487781"/>
            <a:ext cx="576064" cy="295947"/>
          </a:xfrm>
          <a:prstGeom prst="downArrow">
            <a:avLst/>
          </a:prstGeom>
          <a:solidFill>
            <a:schemeClr val="tx1">
              <a:lumMod val="50000"/>
              <a:lumOff val="5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cxnSp>
        <p:nvCxnSpPr>
          <p:cNvPr id="48" name="直接箭头连接符 55">
            <a:extLst>
              <a:ext uri="{FF2B5EF4-FFF2-40B4-BE49-F238E27FC236}">
                <a16:creationId xmlns:a16="http://schemas.microsoft.com/office/drawing/2014/main" id="{41C74227-BE56-1C39-F67D-46D09E35B29E}"/>
              </a:ext>
            </a:extLst>
          </p:cNvPr>
          <p:cNvCxnSpPr>
            <a:cxnSpLocks/>
          </p:cNvCxnSpPr>
          <p:nvPr/>
        </p:nvCxnSpPr>
        <p:spPr>
          <a:xfrm flipH="1">
            <a:off x="7162245" y="4199449"/>
            <a:ext cx="1157194" cy="32689"/>
          </a:xfrm>
          <a:prstGeom prst="straightConnector1">
            <a:avLst/>
          </a:prstGeom>
          <a:ln>
            <a:solidFill>
              <a:srgbClr val="FF0000"/>
            </a:solidFill>
            <a:prstDash val="dash"/>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205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D8C66BE-426D-2F17-54F5-D3822E53748F}"/>
              </a:ext>
            </a:extLst>
          </p:cNvPr>
          <p:cNvPicPr>
            <a:picLocks noChangeAspect="1"/>
          </p:cNvPicPr>
          <p:nvPr/>
        </p:nvPicPr>
        <p:blipFill>
          <a:blip r:embed="rId2"/>
          <a:stretch>
            <a:fillRect/>
          </a:stretch>
        </p:blipFill>
        <p:spPr>
          <a:xfrm flipV="1">
            <a:off x="0" y="672976"/>
            <a:ext cx="11376025" cy="51218"/>
          </a:xfrm>
          <a:prstGeom prst="rect">
            <a:avLst/>
          </a:prstGeom>
        </p:spPr>
      </p:pic>
      <p:sp>
        <p:nvSpPr>
          <p:cNvPr id="6" name="正方形/長方形 5">
            <a:extLst>
              <a:ext uri="{FF2B5EF4-FFF2-40B4-BE49-F238E27FC236}">
                <a16:creationId xmlns:a16="http://schemas.microsoft.com/office/drawing/2014/main" id="{69B21B64-1889-3795-7EAA-AD0F43F85F21}"/>
              </a:ext>
            </a:extLst>
          </p:cNvPr>
          <p:cNvSpPr/>
          <p:nvPr/>
        </p:nvSpPr>
        <p:spPr>
          <a:xfrm>
            <a:off x="700410" y="2086214"/>
            <a:ext cx="1422561" cy="432048"/>
          </a:xfrm>
          <a:prstGeom prst="rect">
            <a:avLst/>
          </a:prstGeom>
          <a:solidFill>
            <a:schemeClr val="bg1"/>
          </a:solidFill>
          <a:ln w="127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ＭＳ Ｐゴシック" panose="020B0600070205080204" pitchFamily="50" charset="-128"/>
                <a:ea typeface="ＭＳ Ｐゴシック" panose="020B0600070205080204" pitchFamily="50" charset="-128"/>
                <a:cs typeface="+mn-cs"/>
              </a:rPr>
              <a:t>設　立</a:t>
            </a:r>
          </a:p>
        </p:txBody>
      </p:sp>
      <p:sp>
        <p:nvSpPr>
          <p:cNvPr id="7" name="正方形/長方形 6">
            <a:extLst>
              <a:ext uri="{FF2B5EF4-FFF2-40B4-BE49-F238E27FC236}">
                <a16:creationId xmlns:a16="http://schemas.microsoft.com/office/drawing/2014/main" id="{B3EBA49E-63F0-A59B-FABF-A33BE4C7F54C}"/>
              </a:ext>
            </a:extLst>
          </p:cNvPr>
          <p:cNvSpPr/>
          <p:nvPr/>
        </p:nvSpPr>
        <p:spPr>
          <a:xfrm>
            <a:off x="700411" y="1264902"/>
            <a:ext cx="1422565" cy="432048"/>
          </a:xfrm>
          <a:prstGeom prst="rect">
            <a:avLst/>
          </a:prstGeom>
          <a:solidFill>
            <a:schemeClr val="bg1"/>
          </a:solidFill>
          <a:ln w="127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ＭＳ Ｐゴシック" panose="020B0600070205080204" pitchFamily="50" charset="-128"/>
                <a:ea typeface="ＭＳ Ｐゴシック" panose="020B0600070205080204" pitchFamily="50" charset="-128"/>
                <a:cs typeface="+mn-cs"/>
              </a:rPr>
              <a:t>商　号</a:t>
            </a:r>
          </a:p>
        </p:txBody>
      </p:sp>
      <p:sp>
        <p:nvSpPr>
          <p:cNvPr id="12" name="正方形/長方形 11">
            <a:extLst>
              <a:ext uri="{FF2B5EF4-FFF2-40B4-BE49-F238E27FC236}">
                <a16:creationId xmlns:a16="http://schemas.microsoft.com/office/drawing/2014/main" id="{10A8FF0A-6819-41E6-1591-185375090FF8}"/>
              </a:ext>
            </a:extLst>
          </p:cNvPr>
          <p:cNvSpPr/>
          <p:nvPr/>
        </p:nvSpPr>
        <p:spPr>
          <a:xfrm>
            <a:off x="660374" y="2868340"/>
            <a:ext cx="1422561" cy="432048"/>
          </a:xfrm>
          <a:prstGeom prst="rect">
            <a:avLst/>
          </a:prstGeom>
          <a:solidFill>
            <a:schemeClr val="bg1"/>
          </a:solidFill>
          <a:ln w="127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ＭＳ Ｐゴシック" panose="020B0600070205080204" pitchFamily="50" charset="-128"/>
                <a:ea typeface="ＭＳ Ｐゴシック" panose="020B0600070205080204" pitchFamily="50" charset="-128"/>
                <a:cs typeface="+mn-cs"/>
              </a:rPr>
              <a:t>所在地</a:t>
            </a:r>
          </a:p>
        </p:txBody>
      </p:sp>
      <p:sp>
        <p:nvSpPr>
          <p:cNvPr id="13" name="正方形/長方形 12">
            <a:extLst>
              <a:ext uri="{FF2B5EF4-FFF2-40B4-BE49-F238E27FC236}">
                <a16:creationId xmlns:a16="http://schemas.microsoft.com/office/drawing/2014/main" id="{A2F19BCE-E74F-0E88-1573-615EFBE30466}"/>
              </a:ext>
            </a:extLst>
          </p:cNvPr>
          <p:cNvSpPr/>
          <p:nvPr/>
        </p:nvSpPr>
        <p:spPr>
          <a:xfrm>
            <a:off x="2122971" y="1285238"/>
            <a:ext cx="4104456" cy="432048"/>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rPr>
              <a:t>株式会社</a:t>
            </a:r>
            <a:r>
              <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rPr>
              <a:t>WORSO</a:t>
            </a:r>
            <a:endPar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endParaRPr>
          </a:p>
        </p:txBody>
      </p:sp>
      <p:sp>
        <p:nvSpPr>
          <p:cNvPr id="15" name="正方形/長方形 14">
            <a:extLst>
              <a:ext uri="{FF2B5EF4-FFF2-40B4-BE49-F238E27FC236}">
                <a16:creationId xmlns:a16="http://schemas.microsoft.com/office/drawing/2014/main" id="{0BE11CD0-8EFB-7992-8646-E61E662B2FC8}"/>
              </a:ext>
            </a:extLst>
          </p:cNvPr>
          <p:cNvSpPr/>
          <p:nvPr/>
        </p:nvSpPr>
        <p:spPr>
          <a:xfrm>
            <a:off x="2185060" y="2086214"/>
            <a:ext cx="4099227" cy="432048"/>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rPr>
              <a:t>2023</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rPr>
              <a:t>年</a:t>
            </a:r>
            <a:r>
              <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rPr>
              <a:t>5</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rPr>
              <a:t>月</a:t>
            </a:r>
          </a:p>
        </p:txBody>
      </p:sp>
      <p:sp>
        <p:nvSpPr>
          <p:cNvPr id="16" name="正方形/長方形 15">
            <a:extLst>
              <a:ext uri="{FF2B5EF4-FFF2-40B4-BE49-F238E27FC236}">
                <a16:creationId xmlns:a16="http://schemas.microsoft.com/office/drawing/2014/main" id="{1E1E9B31-06E0-D684-FB26-8DE5C7AD1046}"/>
              </a:ext>
            </a:extLst>
          </p:cNvPr>
          <p:cNvSpPr/>
          <p:nvPr/>
        </p:nvSpPr>
        <p:spPr>
          <a:xfrm>
            <a:off x="2175756" y="2745767"/>
            <a:ext cx="5304645" cy="920587"/>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171-0014</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東京都豊島区北大塚</a:t>
            </a:r>
            <a:r>
              <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2-25-1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アミックス大塚ビル７階</a:t>
            </a:r>
            <a:r>
              <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p>
        </p:txBody>
      </p:sp>
      <p:sp>
        <p:nvSpPr>
          <p:cNvPr id="18" name="正方形/長方形 17">
            <a:extLst>
              <a:ext uri="{FF2B5EF4-FFF2-40B4-BE49-F238E27FC236}">
                <a16:creationId xmlns:a16="http://schemas.microsoft.com/office/drawing/2014/main" id="{9FBAB4B7-4817-1B65-1BB2-3ACAA676BB4E}"/>
              </a:ext>
            </a:extLst>
          </p:cNvPr>
          <p:cNvSpPr/>
          <p:nvPr/>
        </p:nvSpPr>
        <p:spPr>
          <a:xfrm>
            <a:off x="700411" y="3540640"/>
            <a:ext cx="1422561" cy="432048"/>
          </a:xfrm>
          <a:prstGeom prst="rect">
            <a:avLst/>
          </a:prstGeom>
          <a:solidFill>
            <a:schemeClr val="bg1"/>
          </a:solidFill>
          <a:ln w="127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ＭＳ Ｐゴシック" panose="020B0600070205080204" pitchFamily="50" charset="-128"/>
                <a:ea typeface="ＭＳ Ｐゴシック" panose="020B0600070205080204" pitchFamily="50" charset="-128"/>
                <a:cs typeface="+mn-cs"/>
              </a:rPr>
              <a:t>事業内容</a:t>
            </a:r>
          </a:p>
        </p:txBody>
      </p:sp>
      <p:sp>
        <p:nvSpPr>
          <p:cNvPr id="19" name="正方形/長方形 18">
            <a:extLst>
              <a:ext uri="{FF2B5EF4-FFF2-40B4-BE49-F238E27FC236}">
                <a16:creationId xmlns:a16="http://schemas.microsoft.com/office/drawing/2014/main" id="{D40181E0-C68A-24B5-324C-CD170AD2B246}"/>
              </a:ext>
            </a:extLst>
          </p:cNvPr>
          <p:cNvSpPr/>
          <p:nvPr/>
        </p:nvSpPr>
        <p:spPr>
          <a:xfrm>
            <a:off x="2263379" y="3522290"/>
            <a:ext cx="4099227" cy="432048"/>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ＭＳ Ｐゴシック" panose="020B0600070205080204" pitchFamily="50" charset="-128"/>
                <a:ea typeface="ＭＳ Ｐゴシック" panose="020B0600070205080204" pitchFamily="50" charset="-128"/>
                <a:cs typeface="Tahoma" panose="020B0604030504040204" pitchFamily="34" charset="0"/>
              </a:rPr>
              <a:t>食品</a:t>
            </a:r>
            <a:r>
              <a:rPr kumimoji="0" lang="ja-JP" alt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rPr>
              <a:t>輸出・輸入</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rPr>
              <a:t>支援サービス</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endParaRPr>
          </a:p>
        </p:txBody>
      </p:sp>
      <p:sp>
        <p:nvSpPr>
          <p:cNvPr id="20" name="正方形/長方形 19">
            <a:extLst>
              <a:ext uri="{FF2B5EF4-FFF2-40B4-BE49-F238E27FC236}">
                <a16:creationId xmlns:a16="http://schemas.microsoft.com/office/drawing/2014/main" id="{ECFD1B06-5CC1-E5A4-B332-F20C0C759EA8}"/>
              </a:ext>
            </a:extLst>
          </p:cNvPr>
          <p:cNvSpPr/>
          <p:nvPr/>
        </p:nvSpPr>
        <p:spPr>
          <a:xfrm>
            <a:off x="378699" y="143959"/>
            <a:ext cx="4792616" cy="651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a:t>
            </a:r>
            <a:r>
              <a:rPr kumimoji="0"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企業概要</a:t>
            </a:r>
          </a:p>
        </p:txBody>
      </p:sp>
      <p:sp>
        <p:nvSpPr>
          <p:cNvPr id="21" name="正方形/長方形 20">
            <a:extLst>
              <a:ext uri="{FF2B5EF4-FFF2-40B4-BE49-F238E27FC236}">
                <a16:creationId xmlns:a16="http://schemas.microsoft.com/office/drawing/2014/main" id="{443BD28F-33FC-5F14-9618-7297CDA36EDC}"/>
              </a:ext>
            </a:extLst>
          </p:cNvPr>
          <p:cNvSpPr/>
          <p:nvPr/>
        </p:nvSpPr>
        <p:spPr>
          <a:xfrm>
            <a:off x="700412" y="4322766"/>
            <a:ext cx="1422561" cy="432048"/>
          </a:xfrm>
          <a:prstGeom prst="rect">
            <a:avLst/>
          </a:prstGeom>
          <a:solidFill>
            <a:schemeClr val="bg1"/>
          </a:solidFill>
          <a:ln w="127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ＭＳ Ｐゴシック" panose="020B0600070205080204" pitchFamily="50" charset="-128"/>
                <a:ea typeface="ＭＳ Ｐゴシック" panose="020B0600070205080204" pitchFamily="50" charset="-128"/>
                <a:cs typeface="+mn-cs"/>
              </a:rPr>
              <a:t>関連会社</a:t>
            </a:r>
          </a:p>
        </p:txBody>
      </p:sp>
      <p:sp>
        <p:nvSpPr>
          <p:cNvPr id="22" name="正方形/長方形 21">
            <a:extLst>
              <a:ext uri="{FF2B5EF4-FFF2-40B4-BE49-F238E27FC236}">
                <a16:creationId xmlns:a16="http://schemas.microsoft.com/office/drawing/2014/main" id="{025DF66C-4BFF-827E-9632-EA6A156155B0}"/>
              </a:ext>
            </a:extLst>
          </p:cNvPr>
          <p:cNvSpPr/>
          <p:nvPr/>
        </p:nvSpPr>
        <p:spPr>
          <a:xfrm>
            <a:off x="2228388" y="4207062"/>
            <a:ext cx="6268783" cy="721989"/>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rPr>
              <a:t>斗辰産業技術株式会社</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rPr>
              <a:t>、広州斗辰集団有限公司</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成都斗辰国際貿易有限公司、斗辰産業（香港）有限公司</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endParaRPr>
          </a:p>
        </p:txBody>
      </p:sp>
      <p:pic>
        <p:nvPicPr>
          <p:cNvPr id="3" name="図 2">
            <a:extLst>
              <a:ext uri="{FF2B5EF4-FFF2-40B4-BE49-F238E27FC236}">
                <a16:creationId xmlns:a16="http://schemas.microsoft.com/office/drawing/2014/main" id="{75B30E05-A970-6971-FD80-9842AB3665E5}"/>
              </a:ext>
            </a:extLst>
          </p:cNvPr>
          <p:cNvPicPr>
            <a:picLocks noChangeAspect="1"/>
          </p:cNvPicPr>
          <p:nvPr/>
        </p:nvPicPr>
        <p:blipFill>
          <a:blip r:embed="rId3"/>
          <a:stretch>
            <a:fillRect/>
          </a:stretch>
        </p:blipFill>
        <p:spPr>
          <a:xfrm>
            <a:off x="8864081" y="4548580"/>
            <a:ext cx="2511943" cy="2282891"/>
          </a:xfrm>
          <a:prstGeom prst="rect">
            <a:avLst/>
          </a:prstGeom>
        </p:spPr>
      </p:pic>
      <p:sp>
        <p:nvSpPr>
          <p:cNvPr id="9" name="スライド番号プレースホルダー 1">
            <a:extLst>
              <a:ext uri="{FF2B5EF4-FFF2-40B4-BE49-F238E27FC236}">
                <a16:creationId xmlns:a16="http://schemas.microsoft.com/office/drawing/2014/main" id="{57DE51E1-B8CA-89C2-68E8-068705CBF999}"/>
              </a:ext>
            </a:extLst>
          </p:cNvPr>
          <p:cNvSpPr>
            <a:spLocks noGrp="1"/>
          </p:cNvSpPr>
          <p:nvPr>
            <p:ph type="sldNum" sz="quarter" idx="12"/>
          </p:nvPr>
        </p:nvSpPr>
        <p:spPr>
          <a:xfrm>
            <a:off x="8284028" y="6449465"/>
            <a:ext cx="255960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A83ACC-79BE-40C7-A1EF-E2DCDB497777}" type="slidenum">
              <a:rPr kumimoji="1" lang="ja-JP" altLang="en-US" sz="112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12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10" name="図 9">
            <a:extLst>
              <a:ext uri="{FF2B5EF4-FFF2-40B4-BE49-F238E27FC236}">
                <a16:creationId xmlns:a16="http://schemas.microsoft.com/office/drawing/2014/main" id="{83D77D56-8AED-A58D-5D17-D634EE915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2695" y="1285238"/>
            <a:ext cx="2637792" cy="3517055"/>
          </a:xfrm>
          <a:prstGeom prst="rect">
            <a:avLst/>
          </a:prstGeom>
        </p:spPr>
      </p:pic>
      <p:pic>
        <p:nvPicPr>
          <p:cNvPr id="24" name="図 23">
            <a:extLst>
              <a:ext uri="{FF2B5EF4-FFF2-40B4-BE49-F238E27FC236}">
                <a16:creationId xmlns:a16="http://schemas.microsoft.com/office/drawing/2014/main" id="{A04B6137-2DBA-4DCC-7004-CC171CFBE360}"/>
              </a:ext>
            </a:extLst>
          </p:cNvPr>
          <p:cNvPicPr>
            <a:picLocks noChangeAspect="1"/>
          </p:cNvPicPr>
          <p:nvPr/>
        </p:nvPicPr>
        <p:blipFill>
          <a:blip r:embed="rId5"/>
          <a:stretch>
            <a:fillRect/>
          </a:stretch>
        </p:blipFill>
        <p:spPr>
          <a:xfrm>
            <a:off x="9954299" y="580736"/>
            <a:ext cx="889335" cy="235698"/>
          </a:xfrm>
          <a:prstGeom prst="rect">
            <a:avLst/>
          </a:prstGeom>
        </p:spPr>
      </p:pic>
      <p:sp>
        <p:nvSpPr>
          <p:cNvPr id="2" name="正方形/長方形 1">
            <a:extLst>
              <a:ext uri="{FF2B5EF4-FFF2-40B4-BE49-F238E27FC236}">
                <a16:creationId xmlns:a16="http://schemas.microsoft.com/office/drawing/2014/main" id="{FC6C19A6-4F12-A5D8-538F-DCE836C83E86}"/>
              </a:ext>
            </a:extLst>
          </p:cNvPr>
          <p:cNvSpPr/>
          <p:nvPr/>
        </p:nvSpPr>
        <p:spPr>
          <a:xfrm>
            <a:off x="700409" y="5161050"/>
            <a:ext cx="1422561" cy="432048"/>
          </a:xfrm>
          <a:prstGeom prst="rect">
            <a:avLst/>
          </a:prstGeom>
          <a:solidFill>
            <a:schemeClr val="bg1"/>
          </a:solidFill>
          <a:ln w="127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dirty="0">
                <a:solidFill>
                  <a:prstClr val="black"/>
                </a:solidFill>
                <a:effectLst>
                  <a:outerShdw blurRad="50800" dist="38100" dir="2700000" algn="tl" rotWithShape="0">
                    <a:prstClr val="black">
                      <a:alpha val="40000"/>
                    </a:prstClr>
                  </a:outerShdw>
                </a:effectLst>
                <a:latin typeface="ＭＳ Ｐゴシック" panose="020B0600070205080204" pitchFamily="50" charset="-128"/>
                <a:ea typeface="ＭＳ Ｐゴシック" panose="020B0600070205080204" pitchFamily="50" charset="-128"/>
              </a:rPr>
              <a:t>関連団体</a:t>
            </a:r>
            <a:endParaRPr kumimoji="0" lang="ja-JP" altLang="en-US" sz="1800" b="0"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ＭＳ Ｐゴシック" panose="020B0600070205080204" pitchFamily="50" charset="-128"/>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979A2790-16A4-CFEE-CD5B-FFC76C0FA196}"/>
              </a:ext>
            </a:extLst>
          </p:cNvPr>
          <p:cNvSpPr/>
          <p:nvPr/>
        </p:nvSpPr>
        <p:spPr>
          <a:xfrm>
            <a:off x="2263379" y="5079091"/>
            <a:ext cx="6268783" cy="721989"/>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ＭＳ Ｐゴシック" panose="020B0600070205080204" pitchFamily="50" charset="-128"/>
                <a:ea typeface="ＭＳ Ｐゴシック" panose="020B0600070205080204" pitchFamily="50" charset="-128"/>
                <a:cs typeface="Tahoma" panose="020B0604030504040204" pitchFamily="34" charset="0"/>
              </a:rPr>
              <a:t>公益社団　</a:t>
            </a:r>
            <a:r>
              <a:rPr kumimoji="0" lang="zh-TW"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rPr>
              <a:t>日本輸入食品安全推進協会</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rPr>
              <a:t>　会員</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rPr>
              <a:t>東京商工会議所</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rPr>
              <a:t>　会員</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endParaRPr>
          </a:p>
        </p:txBody>
      </p:sp>
    </p:spTree>
    <p:extLst>
      <p:ext uri="{BB962C8B-B14F-4D97-AF65-F5344CB8AC3E}">
        <p14:creationId xmlns:p14="http://schemas.microsoft.com/office/powerpoint/2010/main" val="3141119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FBBD58-2F6C-7592-AA70-836D6E67F972}"/>
              </a:ext>
            </a:extLst>
          </p:cNvPr>
          <p:cNvSpPr>
            <a:spLocks noGrp="1"/>
          </p:cNvSpPr>
          <p:nvPr>
            <p:ph type="sldNum" sz="quarter" idx="12"/>
          </p:nvPr>
        </p:nvSpPr>
        <p:spPr/>
        <p:txBody>
          <a:bodyPr/>
          <a:lstStyle/>
          <a:p>
            <a:fld id="{8DA83ACC-79BE-40C7-A1EF-E2DCDB497777}" type="slidenum">
              <a:rPr kumimoji="1" lang="ja-JP" altLang="en-US" smtClean="0"/>
              <a:t>20</a:t>
            </a:fld>
            <a:endParaRPr kumimoji="1" lang="ja-JP" altLang="en-US"/>
          </a:p>
        </p:txBody>
      </p:sp>
      <p:pic>
        <p:nvPicPr>
          <p:cNvPr id="6" name="図 5">
            <a:extLst>
              <a:ext uri="{FF2B5EF4-FFF2-40B4-BE49-F238E27FC236}">
                <a16:creationId xmlns:a16="http://schemas.microsoft.com/office/drawing/2014/main" id="{669F7831-54B1-00C3-5C38-9A142C5B813E}"/>
              </a:ext>
            </a:extLst>
          </p:cNvPr>
          <p:cNvPicPr>
            <a:picLocks noChangeAspect="1"/>
          </p:cNvPicPr>
          <p:nvPr/>
        </p:nvPicPr>
        <p:blipFill>
          <a:blip r:embed="rId2"/>
          <a:stretch>
            <a:fillRect/>
          </a:stretch>
        </p:blipFill>
        <p:spPr>
          <a:xfrm>
            <a:off x="8864081" y="4548580"/>
            <a:ext cx="2511943" cy="2282891"/>
          </a:xfrm>
          <a:prstGeom prst="rect">
            <a:avLst/>
          </a:prstGeom>
        </p:spPr>
      </p:pic>
      <p:sp>
        <p:nvSpPr>
          <p:cNvPr id="10" name="テキスト ボックス 9">
            <a:extLst>
              <a:ext uri="{FF2B5EF4-FFF2-40B4-BE49-F238E27FC236}">
                <a16:creationId xmlns:a16="http://schemas.microsoft.com/office/drawing/2014/main" id="{9791CEE4-D5F0-D04F-3B8B-8D7DDCC15453}"/>
              </a:ext>
            </a:extLst>
          </p:cNvPr>
          <p:cNvSpPr txBox="1"/>
          <p:nvPr/>
        </p:nvSpPr>
        <p:spPr>
          <a:xfrm>
            <a:off x="208863" y="299615"/>
            <a:ext cx="8093281" cy="400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kumimoji="1" lang="ja-JP" altLang="en-US" sz="2400" b="1" dirty="0">
                <a:latin typeface="ＭＳ Ｐゴシック" panose="020B0600070205080204" pitchFamily="50" charset="-128"/>
                <a:ea typeface="ＭＳ Ｐゴシック" panose="020B0600070205080204" pitchFamily="50" charset="-128"/>
              </a:rPr>
              <a:t>食品工場技術支援事業</a:t>
            </a:r>
          </a:p>
        </p:txBody>
      </p:sp>
      <p:pic>
        <p:nvPicPr>
          <p:cNvPr id="13" name="図 12">
            <a:extLst>
              <a:ext uri="{FF2B5EF4-FFF2-40B4-BE49-F238E27FC236}">
                <a16:creationId xmlns:a16="http://schemas.microsoft.com/office/drawing/2014/main" id="{785B01BB-0147-3B6A-FE7C-9475FAD0F0B2}"/>
              </a:ext>
            </a:extLst>
          </p:cNvPr>
          <p:cNvPicPr>
            <a:picLocks noChangeAspect="1"/>
          </p:cNvPicPr>
          <p:nvPr/>
        </p:nvPicPr>
        <p:blipFill>
          <a:blip r:embed="rId3"/>
          <a:stretch>
            <a:fillRect/>
          </a:stretch>
        </p:blipFill>
        <p:spPr>
          <a:xfrm>
            <a:off x="650295" y="1088670"/>
            <a:ext cx="3908058" cy="2924361"/>
          </a:xfrm>
          <a:prstGeom prst="rect">
            <a:avLst/>
          </a:prstGeom>
        </p:spPr>
      </p:pic>
      <p:pic>
        <p:nvPicPr>
          <p:cNvPr id="15" name="図 14">
            <a:extLst>
              <a:ext uri="{FF2B5EF4-FFF2-40B4-BE49-F238E27FC236}">
                <a16:creationId xmlns:a16="http://schemas.microsoft.com/office/drawing/2014/main" id="{DF043D3F-C3C1-50E7-48E3-465769A28FB3}"/>
              </a:ext>
            </a:extLst>
          </p:cNvPr>
          <p:cNvPicPr>
            <a:picLocks noChangeAspect="1"/>
          </p:cNvPicPr>
          <p:nvPr/>
        </p:nvPicPr>
        <p:blipFill>
          <a:blip r:embed="rId4"/>
          <a:stretch>
            <a:fillRect/>
          </a:stretch>
        </p:blipFill>
        <p:spPr>
          <a:xfrm>
            <a:off x="416258" y="4255373"/>
            <a:ext cx="8734566" cy="2353447"/>
          </a:xfrm>
          <a:prstGeom prst="rect">
            <a:avLst/>
          </a:prstGeom>
        </p:spPr>
      </p:pic>
      <p:pic>
        <p:nvPicPr>
          <p:cNvPr id="17" name="図 16">
            <a:extLst>
              <a:ext uri="{FF2B5EF4-FFF2-40B4-BE49-F238E27FC236}">
                <a16:creationId xmlns:a16="http://schemas.microsoft.com/office/drawing/2014/main" id="{334E5D41-9C56-9184-9778-B70A9E92A234}"/>
              </a:ext>
            </a:extLst>
          </p:cNvPr>
          <p:cNvPicPr>
            <a:picLocks noChangeAspect="1"/>
          </p:cNvPicPr>
          <p:nvPr/>
        </p:nvPicPr>
        <p:blipFill>
          <a:blip r:embed="rId5"/>
          <a:stretch>
            <a:fillRect/>
          </a:stretch>
        </p:blipFill>
        <p:spPr>
          <a:xfrm>
            <a:off x="5242765" y="1146185"/>
            <a:ext cx="3908059" cy="2912884"/>
          </a:xfrm>
          <a:prstGeom prst="rect">
            <a:avLst/>
          </a:prstGeom>
          <a:ln>
            <a:noFill/>
          </a:ln>
          <a:effectLst>
            <a:softEdge rad="112500"/>
          </a:effectLst>
        </p:spPr>
      </p:pic>
      <p:pic>
        <p:nvPicPr>
          <p:cNvPr id="5" name="図 4">
            <a:extLst>
              <a:ext uri="{FF2B5EF4-FFF2-40B4-BE49-F238E27FC236}">
                <a16:creationId xmlns:a16="http://schemas.microsoft.com/office/drawing/2014/main" id="{110092F1-0D2C-0F2B-3798-96A496E1D6A3}"/>
              </a:ext>
            </a:extLst>
          </p:cNvPr>
          <p:cNvPicPr>
            <a:picLocks noChangeAspect="1"/>
          </p:cNvPicPr>
          <p:nvPr/>
        </p:nvPicPr>
        <p:blipFill>
          <a:blip r:embed="rId6"/>
          <a:stretch>
            <a:fillRect/>
          </a:stretch>
        </p:blipFill>
        <p:spPr>
          <a:xfrm flipV="1">
            <a:off x="0" y="672976"/>
            <a:ext cx="11376025" cy="51218"/>
          </a:xfrm>
          <a:prstGeom prst="rect">
            <a:avLst/>
          </a:prstGeom>
        </p:spPr>
      </p:pic>
      <p:pic>
        <p:nvPicPr>
          <p:cNvPr id="7" name="図 6">
            <a:extLst>
              <a:ext uri="{FF2B5EF4-FFF2-40B4-BE49-F238E27FC236}">
                <a16:creationId xmlns:a16="http://schemas.microsoft.com/office/drawing/2014/main" id="{8233C78D-5B15-0FA4-1DF4-BF18C421901C}"/>
              </a:ext>
            </a:extLst>
          </p:cNvPr>
          <p:cNvPicPr>
            <a:picLocks noChangeAspect="1"/>
          </p:cNvPicPr>
          <p:nvPr/>
        </p:nvPicPr>
        <p:blipFill>
          <a:blip r:embed="rId7"/>
          <a:stretch>
            <a:fillRect/>
          </a:stretch>
        </p:blipFill>
        <p:spPr>
          <a:xfrm>
            <a:off x="9954299" y="580736"/>
            <a:ext cx="889335" cy="235698"/>
          </a:xfrm>
          <a:prstGeom prst="rect">
            <a:avLst/>
          </a:prstGeom>
        </p:spPr>
      </p:pic>
    </p:spTree>
    <p:extLst>
      <p:ext uri="{BB962C8B-B14F-4D97-AF65-F5344CB8AC3E}">
        <p14:creationId xmlns:p14="http://schemas.microsoft.com/office/powerpoint/2010/main" val="2550359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FBBD58-2F6C-7592-AA70-836D6E67F972}"/>
              </a:ext>
            </a:extLst>
          </p:cNvPr>
          <p:cNvSpPr>
            <a:spLocks noGrp="1"/>
          </p:cNvSpPr>
          <p:nvPr>
            <p:ph type="sldNum" sz="quarter" idx="12"/>
          </p:nvPr>
        </p:nvSpPr>
        <p:spPr/>
        <p:txBody>
          <a:bodyPr/>
          <a:lstStyle/>
          <a:p>
            <a:fld id="{8DA83ACC-79BE-40C7-A1EF-E2DCDB497777}" type="slidenum">
              <a:rPr kumimoji="1" lang="ja-JP" altLang="en-US" smtClean="0"/>
              <a:t>21</a:t>
            </a:fld>
            <a:endParaRPr kumimoji="1" lang="ja-JP" altLang="en-US"/>
          </a:p>
        </p:txBody>
      </p:sp>
      <p:sp>
        <p:nvSpPr>
          <p:cNvPr id="3" name="テキスト ボックス 2">
            <a:extLst>
              <a:ext uri="{FF2B5EF4-FFF2-40B4-BE49-F238E27FC236}">
                <a16:creationId xmlns:a16="http://schemas.microsoft.com/office/drawing/2014/main" id="{13959DE6-776C-F31A-5E3A-21DC804E71B9}"/>
              </a:ext>
            </a:extLst>
          </p:cNvPr>
          <p:cNvSpPr txBox="1"/>
          <p:nvPr/>
        </p:nvSpPr>
        <p:spPr>
          <a:xfrm>
            <a:off x="557117" y="1786405"/>
            <a:ext cx="2204249" cy="923330"/>
          </a:xfrm>
          <a:prstGeom prst="rect">
            <a:avLst/>
          </a:prstGeom>
          <a:solidFill>
            <a:schemeClr val="bg1"/>
          </a:solidFill>
          <a:ln>
            <a:solidFill>
              <a:schemeClr val="accent6">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schemeClr val="accent6">
                    <a:lumMod val="50000"/>
                  </a:schemeClr>
                </a:solidFill>
                <a:effectLst/>
                <a:uLnTx/>
                <a:uFillTx/>
                <a:latin typeface="ＭＳ Ｐゴシック" panose="020B0600070205080204" pitchFamily="50" charset="-128"/>
                <a:ea typeface="ＭＳ Ｐゴシック" panose="020B0600070205080204" pitchFamily="50" charset="-128"/>
              </a:rPr>
              <a:t>日本</a:t>
            </a:r>
            <a:endParaRPr kumimoji="1" lang="en-US" altLang="ja-JP" sz="1800" i="0" u="none" strike="noStrike" kern="1200" cap="none" spc="0" normalizeH="0" baseline="0" noProof="0" dirty="0">
              <a:ln>
                <a:noFill/>
              </a:ln>
              <a:solidFill>
                <a:schemeClr val="accent6">
                  <a:lumMod val="50000"/>
                </a:schemeClr>
              </a:solidFill>
              <a:effectLst/>
              <a:uLnTx/>
              <a:uFillTx/>
              <a:latin typeface="ＭＳ Ｐゴシック" panose="020B0600070205080204" pitchFamily="50" charset="-128"/>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i="0" u="none" strike="noStrike" kern="1200" cap="none" spc="0" normalizeH="0" baseline="0" noProof="0" dirty="0">
                <a:ln>
                  <a:noFill/>
                </a:ln>
                <a:solidFill>
                  <a:schemeClr val="accent6">
                    <a:lumMod val="50000"/>
                  </a:schemeClr>
                </a:solidFill>
                <a:effectLst/>
                <a:uLnTx/>
                <a:uFillTx/>
                <a:latin typeface="ＭＳ Ｐゴシック" panose="020B0600070205080204" pitchFamily="50" charset="-128"/>
                <a:ea typeface="ＭＳ Ｐゴシック" panose="020B0600070205080204" pitchFamily="50" charset="-128"/>
              </a:rPr>
              <a:t>2025</a:t>
            </a:r>
            <a:r>
              <a:rPr kumimoji="1" lang="ja-JP" altLang="en-US" sz="1800" i="0" u="none" strike="noStrike" kern="1200" cap="none" spc="0" normalizeH="0" baseline="0" noProof="0" dirty="0">
                <a:ln>
                  <a:noFill/>
                </a:ln>
                <a:solidFill>
                  <a:schemeClr val="accent6">
                    <a:lumMod val="50000"/>
                  </a:schemeClr>
                </a:solidFill>
                <a:effectLst/>
                <a:uLnTx/>
                <a:uFillTx/>
                <a:latin typeface="ＭＳ Ｐゴシック" panose="020B0600070205080204" pitchFamily="50" charset="-128"/>
                <a:ea typeface="ＭＳ Ｐゴシック" panose="020B0600070205080204" pitchFamily="50" charset="-128"/>
              </a:rPr>
              <a:t>年まで農林水産物輸出目標</a:t>
            </a:r>
            <a:r>
              <a:rPr kumimoji="1" lang="en-US" altLang="ja-JP" sz="1800" i="0" u="none" strike="noStrike" kern="1200" cap="none" spc="0" normalizeH="0" baseline="0" noProof="0" dirty="0">
                <a:ln>
                  <a:noFill/>
                </a:ln>
                <a:solidFill>
                  <a:schemeClr val="accent6">
                    <a:lumMod val="50000"/>
                  </a:schemeClr>
                </a:solidFill>
                <a:effectLst/>
                <a:uLnTx/>
                <a:uFillTx/>
                <a:latin typeface="ＭＳ Ｐゴシック" panose="020B0600070205080204" pitchFamily="50" charset="-128"/>
                <a:ea typeface="ＭＳ Ｐゴシック" panose="020B0600070205080204" pitchFamily="50" charset="-128"/>
              </a:rPr>
              <a:t>5</a:t>
            </a:r>
            <a:r>
              <a:rPr kumimoji="1" lang="ja-JP" altLang="en-US" sz="1800" i="0" u="none" strike="noStrike" kern="1200" cap="none" spc="0" normalizeH="0" baseline="0" noProof="0" dirty="0">
                <a:ln>
                  <a:noFill/>
                </a:ln>
                <a:solidFill>
                  <a:schemeClr val="accent6">
                    <a:lumMod val="50000"/>
                  </a:schemeClr>
                </a:solidFill>
                <a:effectLst/>
                <a:uLnTx/>
                <a:uFillTx/>
                <a:latin typeface="ＭＳ Ｐゴシック" panose="020B0600070205080204" pitchFamily="50" charset="-128"/>
                <a:ea typeface="ＭＳ Ｐゴシック" panose="020B0600070205080204" pitchFamily="50" charset="-128"/>
              </a:rPr>
              <a:t>兆円</a:t>
            </a:r>
          </a:p>
        </p:txBody>
      </p:sp>
      <p:sp>
        <p:nvSpPr>
          <p:cNvPr id="5" name="テキスト ボックス 4">
            <a:extLst>
              <a:ext uri="{FF2B5EF4-FFF2-40B4-BE49-F238E27FC236}">
                <a16:creationId xmlns:a16="http://schemas.microsoft.com/office/drawing/2014/main" id="{8353356D-7797-A43F-1B42-B9CC6CA92AF9}"/>
              </a:ext>
            </a:extLst>
          </p:cNvPr>
          <p:cNvSpPr txBox="1"/>
          <p:nvPr/>
        </p:nvSpPr>
        <p:spPr>
          <a:xfrm>
            <a:off x="647952" y="4417277"/>
            <a:ext cx="2204250" cy="923330"/>
          </a:xfrm>
          <a:prstGeom prst="rect">
            <a:avLst/>
          </a:prstGeom>
          <a:solidFill>
            <a:schemeClr val="bg1"/>
          </a:solidFill>
          <a:ln>
            <a:solidFill>
              <a:schemeClr val="accent6">
                <a:lumMod val="50000"/>
              </a:schemeClr>
            </a:solidFill>
          </a:ln>
        </p:spPr>
        <p:txBody>
          <a:bodyPr wrap="square" rtlCol="0">
            <a:spAutoFit/>
          </a:bodyPr>
          <a:lstStyle/>
          <a:p>
            <a:pPr>
              <a:defRPr/>
            </a:pPr>
            <a:r>
              <a:rPr kumimoji="1" lang="ja-JP" altLang="en-US" dirty="0">
                <a:solidFill>
                  <a:schemeClr val="accent6">
                    <a:lumMod val="50000"/>
                  </a:schemeClr>
                </a:solidFill>
                <a:latin typeface="ＭＳ Ｐゴシック" panose="020B0600070205080204" pitchFamily="50" charset="-128"/>
                <a:ea typeface="ＭＳ Ｐゴシック" panose="020B0600070205080204" pitchFamily="50" charset="-128"/>
              </a:rPr>
              <a:t>中国</a:t>
            </a:r>
            <a:endParaRPr kumimoji="1" lang="en-US" altLang="ja-JP"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defRPr/>
            </a:pPr>
            <a:r>
              <a:rPr kumimoji="1" lang="ja-JP" altLang="en-US" dirty="0">
                <a:solidFill>
                  <a:schemeClr val="accent6">
                    <a:lumMod val="50000"/>
                  </a:schemeClr>
                </a:solidFill>
                <a:latin typeface="ＭＳ Ｐゴシック" panose="020B0600070205080204" pitchFamily="50" charset="-128"/>
                <a:ea typeface="ＭＳ Ｐゴシック" panose="020B0600070205080204" pitchFamily="50" charset="-128"/>
              </a:rPr>
              <a:t>品質の高い製品の需要が高い</a:t>
            </a:r>
          </a:p>
        </p:txBody>
      </p:sp>
      <p:sp>
        <p:nvSpPr>
          <p:cNvPr id="7" name="矢印: 上下 6">
            <a:extLst>
              <a:ext uri="{FF2B5EF4-FFF2-40B4-BE49-F238E27FC236}">
                <a16:creationId xmlns:a16="http://schemas.microsoft.com/office/drawing/2014/main" id="{C75B29B9-1CC4-3901-A0A5-D4482F7C5A49}"/>
              </a:ext>
            </a:extLst>
          </p:cNvPr>
          <p:cNvSpPr/>
          <p:nvPr/>
        </p:nvSpPr>
        <p:spPr>
          <a:xfrm>
            <a:off x="887148" y="2691986"/>
            <a:ext cx="696397" cy="1689521"/>
          </a:xfrm>
          <a:prstGeom prst="upDownArrow">
            <a:avLst/>
          </a:prstGeom>
          <a:solidFill>
            <a:schemeClr val="accent6">
              <a:lumMod val="20000"/>
              <a:lumOff val="8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貿易障壁</a:t>
            </a:r>
          </a:p>
        </p:txBody>
      </p:sp>
      <p:sp>
        <p:nvSpPr>
          <p:cNvPr id="9" name="テキスト ボックス 8">
            <a:extLst>
              <a:ext uri="{FF2B5EF4-FFF2-40B4-BE49-F238E27FC236}">
                <a16:creationId xmlns:a16="http://schemas.microsoft.com/office/drawing/2014/main" id="{B9526B72-45D3-71CC-079C-CE854C33ACC8}"/>
              </a:ext>
            </a:extLst>
          </p:cNvPr>
          <p:cNvSpPr txBox="1"/>
          <p:nvPr/>
        </p:nvSpPr>
        <p:spPr>
          <a:xfrm>
            <a:off x="1380684" y="3266428"/>
            <a:ext cx="165535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rPr>
              <a:t>レギュレーションの違い</a:t>
            </a:r>
          </a:p>
        </p:txBody>
      </p:sp>
      <p:sp>
        <p:nvSpPr>
          <p:cNvPr id="10" name="正方形/長方形 9">
            <a:extLst>
              <a:ext uri="{FF2B5EF4-FFF2-40B4-BE49-F238E27FC236}">
                <a16:creationId xmlns:a16="http://schemas.microsoft.com/office/drawing/2014/main" id="{504D2C49-B287-10D0-D2D0-C6015E7E7624}"/>
              </a:ext>
            </a:extLst>
          </p:cNvPr>
          <p:cNvSpPr/>
          <p:nvPr/>
        </p:nvSpPr>
        <p:spPr>
          <a:xfrm>
            <a:off x="4213857" y="1786405"/>
            <a:ext cx="2320677" cy="3615222"/>
          </a:xfrm>
          <a:prstGeom prst="rect">
            <a:avLst/>
          </a:prstGeom>
          <a:solidFill>
            <a:schemeClr val="bg1"/>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kumimoji="1" lang="ja-JP" altLang="en-US" dirty="0">
                <a:solidFill>
                  <a:schemeClr val="accent6">
                    <a:lumMod val="50000"/>
                  </a:schemeClr>
                </a:solidFill>
                <a:latin typeface="ＭＳ Ｐゴシック" panose="020B0600070205080204" pitchFamily="50" charset="-128"/>
                <a:ea typeface="ＭＳ Ｐゴシック" panose="020B0600070205080204" pitchFamily="50" charset="-128"/>
              </a:rPr>
              <a:t>①輸入者</a:t>
            </a:r>
            <a:endParaRPr kumimoji="1" lang="en-US" altLang="ja-JP"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defRPr/>
            </a:pPr>
            <a:endParaRPr kumimoji="1" lang="en-US" altLang="ja-JP"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defRPr/>
            </a:pPr>
            <a:r>
              <a:rPr kumimoji="1" lang="ja-JP" altLang="en-US" dirty="0">
                <a:solidFill>
                  <a:schemeClr val="accent6">
                    <a:lumMod val="50000"/>
                  </a:schemeClr>
                </a:solidFill>
                <a:latin typeface="ＭＳ Ｐゴシック" panose="020B0600070205080204" pitchFamily="50" charset="-128"/>
                <a:ea typeface="ＭＳ Ｐゴシック" panose="020B0600070205080204" pitchFamily="50" charset="-128"/>
              </a:rPr>
              <a:t>②日中コンサル会社</a:t>
            </a:r>
            <a:endParaRPr kumimoji="1" lang="en-US" altLang="ja-JP"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defRPr/>
            </a:pPr>
            <a:endParaRPr kumimoji="1" lang="en-US" altLang="ja-JP"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defRPr/>
            </a:pPr>
            <a:r>
              <a:rPr kumimoji="1" lang="ja-JP" altLang="en-US" dirty="0">
                <a:solidFill>
                  <a:schemeClr val="accent6">
                    <a:lumMod val="50000"/>
                  </a:schemeClr>
                </a:solidFill>
                <a:latin typeface="ＭＳ Ｐゴシック" panose="020B0600070205080204" pitchFamily="50" charset="-128"/>
                <a:ea typeface="ＭＳ Ｐゴシック" panose="020B0600070205080204" pitchFamily="50" charset="-128"/>
              </a:rPr>
              <a:t>③農林水産省情報</a:t>
            </a:r>
            <a:endParaRPr kumimoji="1" lang="en-US" altLang="ja-JP"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defRPr/>
            </a:pPr>
            <a:endParaRPr kumimoji="1" lang="en-US" altLang="ja-JP"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defRPr/>
            </a:pPr>
            <a:r>
              <a:rPr kumimoji="1" lang="ja-JP" altLang="en-US" dirty="0">
                <a:solidFill>
                  <a:schemeClr val="accent6">
                    <a:lumMod val="50000"/>
                  </a:schemeClr>
                </a:solidFill>
                <a:latin typeface="ＭＳ Ｐゴシック" panose="020B0600070205080204" pitchFamily="50" charset="-128"/>
                <a:ea typeface="ＭＳ Ｐゴシック" panose="020B0600070205080204" pitchFamily="50" charset="-128"/>
              </a:rPr>
              <a:t>④</a:t>
            </a:r>
            <a:r>
              <a:rPr kumimoji="1" lang="en-US" altLang="ja-JP" dirty="0">
                <a:solidFill>
                  <a:schemeClr val="accent6">
                    <a:lumMod val="50000"/>
                  </a:schemeClr>
                </a:solidFill>
                <a:latin typeface="ＭＳ Ｐゴシック" panose="020B0600070205080204" pitchFamily="50" charset="-128"/>
                <a:ea typeface="ＭＳ Ｐゴシック" panose="020B0600070205080204" pitchFamily="50" charset="-128"/>
              </a:rPr>
              <a:t>JETRO</a:t>
            </a:r>
          </a:p>
          <a:p>
            <a:pPr>
              <a:defRPr/>
            </a:pPr>
            <a:endParaRPr kumimoji="1" lang="en-US" altLang="ja-JP"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defRPr/>
            </a:pPr>
            <a:r>
              <a:rPr kumimoji="1" lang="ja-JP" altLang="en-US" dirty="0">
                <a:solidFill>
                  <a:schemeClr val="accent6">
                    <a:lumMod val="50000"/>
                  </a:schemeClr>
                </a:solidFill>
                <a:latin typeface="ＭＳ Ｐゴシック" panose="020B0600070205080204" pitchFamily="50" charset="-128"/>
                <a:ea typeface="ＭＳ Ｐゴシック" panose="020B0600070205080204" pitchFamily="50" charset="-128"/>
              </a:rPr>
              <a:t>⑤その他関連情報</a:t>
            </a:r>
            <a:endParaRPr kumimoji="1" lang="en-US" altLang="ja-JP"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1" name="矢印: 五方向 10">
            <a:extLst>
              <a:ext uri="{FF2B5EF4-FFF2-40B4-BE49-F238E27FC236}">
                <a16:creationId xmlns:a16="http://schemas.microsoft.com/office/drawing/2014/main" id="{79521CAB-5C0C-5383-6DF5-420F7206A4E9}"/>
              </a:ext>
            </a:extLst>
          </p:cNvPr>
          <p:cNvSpPr/>
          <p:nvPr/>
        </p:nvSpPr>
        <p:spPr>
          <a:xfrm>
            <a:off x="3091397" y="3197378"/>
            <a:ext cx="961988" cy="653825"/>
          </a:xfrm>
          <a:prstGeom prst="homePlate">
            <a:avLst/>
          </a:prstGeom>
          <a:solidFill>
            <a:schemeClr val="accent6">
              <a:lumMod val="20000"/>
              <a:lumOff val="8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解決方法</a:t>
            </a:r>
          </a:p>
        </p:txBody>
      </p:sp>
      <p:sp>
        <p:nvSpPr>
          <p:cNvPr id="12" name="爆発: 8 pt 11">
            <a:extLst>
              <a:ext uri="{FF2B5EF4-FFF2-40B4-BE49-F238E27FC236}">
                <a16:creationId xmlns:a16="http://schemas.microsoft.com/office/drawing/2014/main" id="{A7896E7B-D653-7AC8-8D2E-768EC67D629F}"/>
              </a:ext>
            </a:extLst>
          </p:cNvPr>
          <p:cNvSpPr/>
          <p:nvPr/>
        </p:nvSpPr>
        <p:spPr>
          <a:xfrm>
            <a:off x="6695006" y="2608948"/>
            <a:ext cx="1781033" cy="1808329"/>
          </a:xfrm>
          <a:prstGeom prst="irregularSeal1">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rPr>
              <a:t>問題点</a:t>
            </a:r>
          </a:p>
        </p:txBody>
      </p:sp>
      <p:sp>
        <p:nvSpPr>
          <p:cNvPr id="13" name="正方形/長方形 12">
            <a:extLst>
              <a:ext uri="{FF2B5EF4-FFF2-40B4-BE49-F238E27FC236}">
                <a16:creationId xmlns:a16="http://schemas.microsoft.com/office/drawing/2014/main" id="{5284819C-48FF-1E59-2D52-0F806288FD86}"/>
              </a:ext>
            </a:extLst>
          </p:cNvPr>
          <p:cNvSpPr/>
          <p:nvPr/>
        </p:nvSpPr>
        <p:spPr>
          <a:xfrm>
            <a:off x="8576591" y="1786405"/>
            <a:ext cx="2320677" cy="3615222"/>
          </a:xfrm>
          <a:prstGeom prst="rect">
            <a:avLst/>
          </a:prstGeom>
          <a:solidFill>
            <a:schemeClr val="bg1"/>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kumimoji="1" lang="ja-JP" altLang="en-US" dirty="0">
                <a:solidFill>
                  <a:schemeClr val="accent6">
                    <a:lumMod val="50000"/>
                  </a:schemeClr>
                </a:solidFill>
                <a:latin typeface="ＭＳ Ｐゴシック" panose="020B0600070205080204" pitchFamily="50" charset="-128"/>
                <a:ea typeface="ＭＳ Ｐゴシック" panose="020B0600070205080204" pitchFamily="50" charset="-128"/>
              </a:rPr>
              <a:t>①商品のサービスに限られている。</a:t>
            </a:r>
            <a:endParaRPr kumimoji="1" lang="en-US" altLang="ja-JP"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defRPr/>
            </a:pPr>
            <a:endParaRPr kumimoji="1" lang="en-US" altLang="ja-JP"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defRPr/>
            </a:pPr>
            <a:r>
              <a:rPr kumimoji="1" lang="ja-JP" altLang="en-US" dirty="0">
                <a:solidFill>
                  <a:schemeClr val="accent6">
                    <a:lumMod val="50000"/>
                  </a:schemeClr>
                </a:solidFill>
                <a:latin typeface="ＭＳ Ｐゴシック" panose="020B0600070205080204" pitchFamily="50" charset="-128"/>
                <a:ea typeface="ＭＳ Ｐゴシック" panose="020B0600070205080204" pitchFamily="50" charset="-128"/>
              </a:rPr>
              <a:t>②情報が不充分で</a:t>
            </a:r>
            <a:endParaRPr kumimoji="1" lang="en-US" altLang="ja-JP"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defRPr/>
            </a:pPr>
            <a:r>
              <a:rPr kumimoji="1" lang="ja-JP" altLang="en-US" dirty="0">
                <a:solidFill>
                  <a:schemeClr val="accent6">
                    <a:lumMod val="50000"/>
                  </a:schemeClr>
                </a:solidFill>
                <a:latin typeface="ＭＳ Ｐゴシック" panose="020B0600070205080204" pitchFamily="50" charset="-128"/>
                <a:ea typeface="ＭＳ Ｐゴシック" panose="020B0600070205080204" pitchFamily="50" charset="-128"/>
              </a:rPr>
              <a:t>不安が残る</a:t>
            </a:r>
            <a:endParaRPr kumimoji="1" lang="en-US" altLang="ja-JP"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defRPr/>
            </a:pPr>
            <a:endParaRPr kumimoji="1" lang="en-US" altLang="ja-JP"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defRPr/>
            </a:pPr>
            <a:r>
              <a:rPr kumimoji="1" lang="ja-JP" altLang="en-US" dirty="0">
                <a:solidFill>
                  <a:schemeClr val="accent6">
                    <a:lumMod val="50000"/>
                  </a:schemeClr>
                </a:solidFill>
                <a:latin typeface="ＭＳ Ｐゴシック" panose="020B0600070205080204" pitchFamily="50" charset="-128"/>
                <a:ea typeface="ＭＳ Ｐゴシック" panose="020B0600070205080204" pitchFamily="50" charset="-128"/>
              </a:rPr>
              <a:t>③相手の言われたまま動くため、主導権を失う</a:t>
            </a:r>
            <a:endParaRPr kumimoji="1" lang="en-US" altLang="ja-JP"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defRPr/>
            </a:pPr>
            <a:endParaRPr kumimoji="1" lang="en-US" altLang="ja-JP"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defRPr/>
            </a:pPr>
            <a:r>
              <a:rPr kumimoji="1" lang="ja-JP" altLang="en-US" dirty="0">
                <a:solidFill>
                  <a:schemeClr val="accent6">
                    <a:lumMod val="50000"/>
                  </a:schemeClr>
                </a:solidFill>
                <a:latin typeface="ＭＳ Ｐゴシック" panose="020B0600070205080204" pitchFamily="50" charset="-128"/>
                <a:ea typeface="ＭＳ Ｐゴシック" panose="020B0600070205080204" pitchFamily="50" charset="-128"/>
              </a:rPr>
              <a:t>④ずっと誰かの力を借りないと行けない</a:t>
            </a:r>
            <a:endParaRPr kumimoji="1" lang="en-US" altLang="ja-JP"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5C7B9914-670A-1FA7-3D0B-8735866D438C}"/>
              </a:ext>
            </a:extLst>
          </p:cNvPr>
          <p:cNvSpPr txBox="1"/>
          <p:nvPr/>
        </p:nvSpPr>
        <p:spPr>
          <a:xfrm>
            <a:off x="213302" y="308001"/>
            <a:ext cx="7820167" cy="400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400" dirty="0"/>
              <a:t>食品輸出</a:t>
            </a:r>
            <a:r>
              <a:rPr lang="zh-TW" altLang="en-US" sz="2400" dirty="0"/>
              <a:t>専門家育成講座</a:t>
            </a:r>
            <a:endParaRPr lang="en-US" altLang="ja-JP" sz="2400" dirty="0"/>
          </a:p>
        </p:txBody>
      </p:sp>
      <p:pic>
        <p:nvPicPr>
          <p:cNvPr id="8" name="図 7">
            <a:extLst>
              <a:ext uri="{FF2B5EF4-FFF2-40B4-BE49-F238E27FC236}">
                <a16:creationId xmlns:a16="http://schemas.microsoft.com/office/drawing/2014/main" id="{945A5262-AEE2-9DCE-E45F-A435B5E8C227}"/>
              </a:ext>
            </a:extLst>
          </p:cNvPr>
          <p:cNvPicPr>
            <a:picLocks noChangeAspect="1"/>
          </p:cNvPicPr>
          <p:nvPr/>
        </p:nvPicPr>
        <p:blipFill>
          <a:blip r:embed="rId2"/>
          <a:stretch>
            <a:fillRect/>
          </a:stretch>
        </p:blipFill>
        <p:spPr>
          <a:xfrm flipV="1">
            <a:off x="0" y="690394"/>
            <a:ext cx="11376025" cy="51218"/>
          </a:xfrm>
          <a:prstGeom prst="rect">
            <a:avLst/>
          </a:prstGeom>
        </p:spPr>
      </p:pic>
      <p:pic>
        <p:nvPicPr>
          <p:cNvPr id="14" name="図 13">
            <a:extLst>
              <a:ext uri="{FF2B5EF4-FFF2-40B4-BE49-F238E27FC236}">
                <a16:creationId xmlns:a16="http://schemas.microsoft.com/office/drawing/2014/main" id="{7B0AEDFB-A0D8-9F19-1A79-F176E7BC9E14}"/>
              </a:ext>
            </a:extLst>
          </p:cNvPr>
          <p:cNvPicPr>
            <a:picLocks noChangeAspect="1"/>
          </p:cNvPicPr>
          <p:nvPr/>
        </p:nvPicPr>
        <p:blipFill>
          <a:blip r:embed="rId3"/>
          <a:stretch>
            <a:fillRect/>
          </a:stretch>
        </p:blipFill>
        <p:spPr>
          <a:xfrm>
            <a:off x="9954299" y="598154"/>
            <a:ext cx="889335" cy="235698"/>
          </a:xfrm>
          <a:prstGeom prst="rect">
            <a:avLst/>
          </a:prstGeom>
        </p:spPr>
      </p:pic>
    </p:spTree>
    <p:extLst>
      <p:ext uri="{BB962C8B-B14F-4D97-AF65-F5344CB8AC3E}">
        <p14:creationId xmlns:p14="http://schemas.microsoft.com/office/powerpoint/2010/main" val="2748636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40B6C3-5984-CD3E-88D8-2ABCAD9B52BE}"/>
              </a:ext>
            </a:extLst>
          </p:cNvPr>
          <p:cNvSpPr/>
          <p:nvPr/>
        </p:nvSpPr>
        <p:spPr>
          <a:xfrm>
            <a:off x="4107126" y="2410769"/>
            <a:ext cx="333759" cy="15649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輸出可否の確認</a:t>
            </a:r>
          </a:p>
        </p:txBody>
      </p:sp>
      <p:sp>
        <p:nvSpPr>
          <p:cNvPr id="9" name="正方形/長方形 8">
            <a:extLst>
              <a:ext uri="{FF2B5EF4-FFF2-40B4-BE49-F238E27FC236}">
                <a16:creationId xmlns:a16="http://schemas.microsoft.com/office/drawing/2014/main" id="{DFECE242-1060-BF5B-7131-9074E8EB2649}"/>
              </a:ext>
            </a:extLst>
          </p:cNvPr>
          <p:cNvSpPr/>
          <p:nvPr/>
        </p:nvSpPr>
        <p:spPr>
          <a:xfrm>
            <a:off x="4923310" y="2396032"/>
            <a:ext cx="333759" cy="15649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許認可の取得</a:t>
            </a:r>
          </a:p>
        </p:txBody>
      </p:sp>
      <p:sp>
        <p:nvSpPr>
          <p:cNvPr id="12" name="正方形/長方形 11">
            <a:extLst>
              <a:ext uri="{FF2B5EF4-FFF2-40B4-BE49-F238E27FC236}">
                <a16:creationId xmlns:a16="http://schemas.microsoft.com/office/drawing/2014/main" id="{11B8CD58-1161-4F8C-64A4-F405542964D5}"/>
              </a:ext>
            </a:extLst>
          </p:cNvPr>
          <p:cNvSpPr/>
          <p:nvPr/>
        </p:nvSpPr>
        <p:spPr>
          <a:xfrm>
            <a:off x="6255297" y="2412095"/>
            <a:ext cx="333759" cy="15649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製品適合性確認</a:t>
            </a:r>
          </a:p>
        </p:txBody>
      </p:sp>
      <p:sp>
        <p:nvSpPr>
          <p:cNvPr id="13" name="正方形/長方形 12">
            <a:extLst>
              <a:ext uri="{FF2B5EF4-FFF2-40B4-BE49-F238E27FC236}">
                <a16:creationId xmlns:a16="http://schemas.microsoft.com/office/drawing/2014/main" id="{8E08AA31-5BB7-61BC-72B4-D687B768B06F}"/>
              </a:ext>
            </a:extLst>
          </p:cNvPr>
          <p:cNvSpPr/>
          <p:nvPr/>
        </p:nvSpPr>
        <p:spPr>
          <a:xfrm>
            <a:off x="6953949" y="2396032"/>
            <a:ext cx="333759" cy="15649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必要書類の準備</a:t>
            </a:r>
          </a:p>
        </p:txBody>
      </p:sp>
      <p:sp>
        <p:nvSpPr>
          <p:cNvPr id="14" name="正方形/長方形 13">
            <a:extLst>
              <a:ext uri="{FF2B5EF4-FFF2-40B4-BE49-F238E27FC236}">
                <a16:creationId xmlns:a16="http://schemas.microsoft.com/office/drawing/2014/main" id="{086A6C49-97CF-CD24-2FCC-3E7304C3CD8F}"/>
              </a:ext>
            </a:extLst>
          </p:cNvPr>
          <p:cNvSpPr/>
          <p:nvPr/>
        </p:nvSpPr>
        <p:spPr>
          <a:xfrm>
            <a:off x="7579826" y="2383350"/>
            <a:ext cx="333759" cy="15649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通関手続き代行</a:t>
            </a:r>
          </a:p>
        </p:txBody>
      </p:sp>
      <p:sp>
        <p:nvSpPr>
          <p:cNvPr id="11" name="Arc 16">
            <a:extLst>
              <a:ext uri="{FF2B5EF4-FFF2-40B4-BE49-F238E27FC236}">
                <a16:creationId xmlns:a16="http://schemas.microsoft.com/office/drawing/2014/main" id="{2295DE83-62DB-2C5D-43FD-C54ADFE54F18}"/>
              </a:ext>
            </a:extLst>
          </p:cNvPr>
          <p:cNvSpPr>
            <a:spLocks/>
          </p:cNvSpPr>
          <p:nvPr/>
        </p:nvSpPr>
        <p:spPr bwMode="invGray">
          <a:xfrm rot="5367765" flipH="1" flipV="1">
            <a:off x="935472" y="2184042"/>
            <a:ext cx="1908000" cy="1908000"/>
          </a:xfrm>
          <a:custGeom>
            <a:avLst/>
            <a:gdLst>
              <a:gd name="T0" fmla="*/ 2147483647 w 21600"/>
              <a:gd name="T1" fmla="*/ 0 h 21800"/>
              <a:gd name="T2" fmla="*/ 2147483647 w 21600"/>
              <a:gd name="T3" fmla="*/ 2147483647 h 21800"/>
              <a:gd name="T4" fmla="*/ 0 w 21600"/>
              <a:gd name="T5" fmla="*/ 2147483647 h 21800"/>
              <a:gd name="T6" fmla="*/ 0 60000 65536"/>
              <a:gd name="T7" fmla="*/ 0 60000 65536"/>
              <a:gd name="T8" fmla="*/ 0 60000 65536"/>
            </a:gdLst>
            <a:ahLst/>
            <a:cxnLst>
              <a:cxn ang="T6">
                <a:pos x="T0" y="T1"/>
              </a:cxn>
              <a:cxn ang="T7">
                <a:pos x="T2" y="T3"/>
              </a:cxn>
              <a:cxn ang="T8">
                <a:pos x="T4" y="T5"/>
              </a:cxn>
            </a:cxnLst>
            <a:rect l="0" t="0" r="r" b="b"/>
            <a:pathLst>
              <a:path w="21600" h="21800" fill="none" extrusionOk="0">
                <a:moveTo>
                  <a:pt x="228" y="0"/>
                </a:moveTo>
                <a:cubicBezTo>
                  <a:pt x="12068" y="125"/>
                  <a:pt x="21600" y="9758"/>
                  <a:pt x="21600" y="21599"/>
                </a:cubicBezTo>
                <a:cubicBezTo>
                  <a:pt x="21600" y="21666"/>
                  <a:pt x="21599" y="21733"/>
                  <a:pt x="21599" y="21800"/>
                </a:cubicBezTo>
              </a:path>
              <a:path w="21600" h="21800" stroke="0" extrusionOk="0">
                <a:moveTo>
                  <a:pt x="228" y="0"/>
                </a:moveTo>
                <a:cubicBezTo>
                  <a:pt x="12068" y="125"/>
                  <a:pt x="21600" y="9758"/>
                  <a:pt x="21600" y="21599"/>
                </a:cubicBezTo>
                <a:cubicBezTo>
                  <a:pt x="21600" y="21666"/>
                  <a:pt x="21599" y="21733"/>
                  <a:pt x="21599" y="21800"/>
                </a:cubicBezTo>
                <a:lnTo>
                  <a:pt x="0" y="21599"/>
                </a:lnTo>
                <a:lnTo>
                  <a:pt x="228" y="0"/>
                </a:lnTo>
                <a:close/>
              </a:path>
            </a:pathLst>
          </a:custGeom>
          <a:solidFill>
            <a:srgbClr val="92D050"/>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Arc 17">
            <a:extLst>
              <a:ext uri="{FF2B5EF4-FFF2-40B4-BE49-F238E27FC236}">
                <a16:creationId xmlns:a16="http://schemas.microsoft.com/office/drawing/2014/main" id="{8FF5337F-726A-6AFA-BCB4-F372601B948B}"/>
              </a:ext>
            </a:extLst>
          </p:cNvPr>
          <p:cNvSpPr>
            <a:spLocks/>
          </p:cNvSpPr>
          <p:nvPr/>
        </p:nvSpPr>
        <p:spPr bwMode="gray">
          <a:xfrm>
            <a:off x="3166689" y="2155004"/>
            <a:ext cx="1955137" cy="18139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0000FF">
              <a:alpha val="50195"/>
            </a:srgbClr>
          </a:solidFill>
          <a:ln>
            <a:noFill/>
          </a:ln>
          <a:effectLst/>
          <a:extLst>
            <a:ext uri="{91240B29-F687-4F45-9708-019B960494DF}">
              <a14:hiddenLine xmlns:a14="http://schemas.microsoft.com/office/drawing/2010/main" w="76200">
                <a:solidFill>
                  <a:schemeClr val="accent1"/>
                </a:solidFill>
                <a:round/>
                <a:headEnd/>
                <a:tailEnd/>
              </a14:hiddenLine>
            </a:ext>
            <a:ext uri="{AF507438-7753-43E0-B8FC-AC1667EBCBE1}">
              <a14:hiddenEffects xmlns:a14="http://schemas.microsoft.com/office/drawing/2010/main">
                <a:effectLst>
                  <a:outerShdw dist="17961" dir="2700000" algn="ctr" rotWithShape="0">
                    <a:srgbClr val="000099"/>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16" name="グループ化 15">
            <a:extLst>
              <a:ext uri="{FF2B5EF4-FFF2-40B4-BE49-F238E27FC236}">
                <a16:creationId xmlns:a16="http://schemas.microsoft.com/office/drawing/2014/main" id="{282E6C34-2947-DA03-16ED-08E2E8ECC2E4}"/>
              </a:ext>
            </a:extLst>
          </p:cNvPr>
          <p:cNvGrpSpPr/>
          <p:nvPr/>
        </p:nvGrpSpPr>
        <p:grpSpPr>
          <a:xfrm>
            <a:off x="971566" y="4299737"/>
            <a:ext cx="1908000" cy="1908000"/>
            <a:chOff x="2446843" y="4390111"/>
            <a:chExt cx="1908000" cy="1908000"/>
          </a:xfrm>
        </p:grpSpPr>
        <p:sp>
          <p:nvSpPr>
            <p:cNvPr id="17" name="Arc 18">
              <a:extLst>
                <a:ext uri="{FF2B5EF4-FFF2-40B4-BE49-F238E27FC236}">
                  <a16:creationId xmlns:a16="http://schemas.microsoft.com/office/drawing/2014/main" id="{9E59AF01-942D-0A9E-73F3-B843B08183D7}"/>
                </a:ext>
              </a:extLst>
            </p:cNvPr>
            <p:cNvSpPr>
              <a:spLocks/>
            </p:cNvSpPr>
            <p:nvPr/>
          </p:nvSpPr>
          <p:spPr bwMode="gray">
            <a:xfrm rot="16140000" flipH="1">
              <a:off x="2446843" y="4390111"/>
              <a:ext cx="1908000" cy="1908000"/>
            </a:xfrm>
            <a:custGeom>
              <a:avLst/>
              <a:gdLst>
                <a:gd name="T0" fmla="*/ 0 w 22060"/>
                <a:gd name="T1" fmla="*/ 2147483647 h 21801"/>
                <a:gd name="T2" fmla="*/ 2147483647 w 22060"/>
                <a:gd name="T3" fmla="*/ 2147483647 h 21801"/>
                <a:gd name="T4" fmla="*/ 2147483647 w 22060"/>
                <a:gd name="T5" fmla="*/ 2147483647 h 21801"/>
                <a:gd name="T6" fmla="*/ 0 60000 65536"/>
                <a:gd name="T7" fmla="*/ 0 60000 65536"/>
                <a:gd name="T8" fmla="*/ 0 60000 65536"/>
              </a:gdLst>
              <a:ahLst/>
              <a:cxnLst>
                <a:cxn ang="T6">
                  <a:pos x="T0" y="T1"/>
                </a:cxn>
                <a:cxn ang="T7">
                  <a:pos x="T2" y="T3"/>
                </a:cxn>
                <a:cxn ang="T8">
                  <a:pos x="T4" y="T5"/>
                </a:cxn>
              </a:cxnLst>
              <a:rect l="0" t="0" r="r" b="b"/>
              <a:pathLst>
                <a:path w="22060" h="21801" fill="none" extrusionOk="0">
                  <a:moveTo>
                    <a:pt x="-1" y="4"/>
                  </a:moveTo>
                  <a:cubicBezTo>
                    <a:pt x="153" y="1"/>
                    <a:pt x="306" y="-1"/>
                    <a:pt x="460" y="0"/>
                  </a:cubicBezTo>
                  <a:cubicBezTo>
                    <a:pt x="12389" y="0"/>
                    <a:pt x="22060" y="9670"/>
                    <a:pt x="22060" y="21600"/>
                  </a:cubicBezTo>
                  <a:cubicBezTo>
                    <a:pt x="22060" y="21667"/>
                    <a:pt x="22059" y="21734"/>
                    <a:pt x="22059" y="21801"/>
                  </a:cubicBezTo>
                </a:path>
                <a:path w="22060" h="21801" stroke="0" extrusionOk="0">
                  <a:moveTo>
                    <a:pt x="-1" y="4"/>
                  </a:moveTo>
                  <a:cubicBezTo>
                    <a:pt x="153" y="1"/>
                    <a:pt x="306" y="-1"/>
                    <a:pt x="460" y="0"/>
                  </a:cubicBezTo>
                  <a:cubicBezTo>
                    <a:pt x="12389" y="0"/>
                    <a:pt x="22060" y="9670"/>
                    <a:pt x="22060" y="21600"/>
                  </a:cubicBezTo>
                  <a:cubicBezTo>
                    <a:pt x="22060" y="21667"/>
                    <a:pt x="22059" y="21734"/>
                    <a:pt x="22059" y="21801"/>
                  </a:cubicBezTo>
                  <a:lnTo>
                    <a:pt x="460" y="21600"/>
                  </a:lnTo>
                  <a:lnTo>
                    <a:pt x="-1" y="4"/>
                  </a:lnTo>
                  <a:close/>
                </a:path>
              </a:pathLst>
            </a:custGeom>
            <a:solidFill>
              <a:srgbClr val="800080">
                <a:alpha val="50195"/>
              </a:srgbClr>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Rectangle 31">
              <a:extLst>
                <a:ext uri="{FF2B5EF4-FFF2-40B4-BE49-F238E27FC236}">
                  <a16:creationId xmlns:a16="http://schemas.microsoft.com/office/drawing/2014/main" id="{1021AD1E-B659-7C44-F7C8-333448107F93}"/>
                </a:ext>
              </a:extLst>
            </p:cNvPr>
            <p:cNvSpPr>
              <a:spLocks noChangeArrowheads="1"/>
            </p:cNvSpPr>
            <p:nvPr/>
          </p:nvSpPr>
          <p:spPr bwMode="auto">
            <a:xfrm>
              <a:off x="3286520" y="4907016"/>
              <a:ext cx="543739"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rPr>
                <a:t>通関</a:t>
              </a:r>
              <a:endParaRPr kumimoji="0" lang="en-US" altLang="ja-JP"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rPr>
                <a:t>書類</a:t>
              </a:r>
              <a:endParaRPr kumimoji="0" lang="en-US" altLang="zh-CN"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19" name="グループ化 18">
            <a:extLst>
              <a:ext uri="{FF2B5EF4-FFF2-40B4-BE49-F238E27FC236}">
                <a16:creationId xmlns:a16="http://schemas.microsoft.com/office/drawing/2014/main" id="{83C1E53E-CDDA-486B-2433-4BA21278BD4E}"/>
              </a:ext>
            </a:extLst>
          </p:cNvPr>
          <p:cNvGrpSpPr/>
          <p:nvPr/>
        </p:nvGrpSpPr>
        <p:grpSpPr>
          <a:xfrm>
            <a:off x="3169386" y="4258002"/>
            <a:ext cx="1908000" cy="1908000"/>
            <a:chOff x="7012335" y="4228743"/>
            <a:chExt cx="2209867" cy="1853515"/>
          </a:xfrm>
          <a:solidFill>
            <a:srgbClr val="FFFF66"/>
          </a:solidFill>
        </p:grpSpPr>
        <p:sp>
          <p:nvSpPr>
            <p:cNvPr id="20" name="Arc 19">
              <a:extLst>
                <a:ext uri="{FF2B5EF4-FFF2-40B4-BE49-F238E27FC236}">
                  <a16:creationId xmlns:a16="http://schemas.microsoft.com/office/drawing/2014/main" id="{25ED57C4-2F05-3B54-D663-BA9FC4056B9F}"/>
                </a:ext>
              </a:extLst>
            </p:cNvPr>
            <p:cNvSpPr>
              <a:spLocks/>
            </p:cNvSpPr>
            <p:nvPr/>
          </p:nvSpPr>
          <p:spPr bwMode="invGray">
            <a:xfrm flipV="1">
              <a:off x="7012335" y="4228743"/>
              <a:ext cx="2209867" cy="185351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C000"/>
            </a:solidFill>
            <a:ln>
              <a:noFill/>
            </a:ln>
            <a:effectLst/>
            <a:extLst>
              <a:ext uri="{91240B29-F687-4F45-9708-019B960494DF}">
                <a14:hiddenLine xmlns:a14="http://schemas.microsoft.com/office/drawing/2010/main" w="76200">
                  <a:solidFill>
                    <a:schemeClr val="accent1"/>
                  </a:solidFill>
                  <a:round/>
                  <a:headEnd/>
                  <a:tailEnd/>
                </a14:hiddenLine>
              </a:ext>
              <a:ext uri="{AF507438-7753-43E0-B8FC-AC1667EBCBE1}">
                <a14:hiddenEffects xmlns:a14="http://schemas.microsoft.com/office/drawing/2010/main">
                  <a:effectLst>
                    <a:outerShdw dist="17961" dir="2700000" algn="ctr" rotWithShape="0">
                      <a:srgbClr val="7A991F"/>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Rectangle 32">
              <a:extLst>
                <a:ext uri="{FF2B5EF4-FFF2-40B4-BE49-F238E27FC236}">
                  <a16:creationId xmlns:a16="http://schemas.microsoft.com/office/drawing/2014/main" id="{EF6890FB-6FE9-D760-612D-72906AA231D4}"/>
                </a:ext>
              </a:extLst>
            </p:cNvPr>
            <p:cNvSpPr>
              <a:spLocks noChangeArrowheads="1"/>
            </p:cNvSpPr>
            <p:nvPr/>
          </p:nvSpPr>
          <p:spPr bwMode="auto">
            <a:xfrm>
              <a:off x="7743786" y="4761407"/>
              <a:ext cx="629765" cy="508279"/>
            </a:xfrm>
            <a:prstGeom prst="rect">
              <a:avLst/>
            </a:prstGeom>
            <a:solidFill>
              <a:srgbClr val="FFC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rPr>
                <a:t>監視</a:t>
              </a:r>
              <a:endParaRPr kumimoji="0" lang="en-US" altLang="ja-JP"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rPr>
                <a:t>監督</a:t>
              </a:r>
              <a:endParaRPr kumimoji="0" lang="en-US" altLang="zh-CN"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22" name="グループ化 21">
            <a:extLst>
              <a:ext uri="{FF2B5EF4-FFF2-40B4-BE49-F238E27FC236}">
                <a16:creationId xmlns:a16="http://schemas.microsoft.com/office/drawing/2014/main" id="{0D606075-9F0E-52C9-4BB8-5F299AED26BD}"/>
              </a:ext>
            </a:extLst>
          </p:cNvPr>
          <p:cNvGrpSpPr/>
          <p:nvPr/>
        </p:nvGrpSpPr>
        <p:grpSpPr>
          <a:xfrm>
            <a:off x="1949234" y="3405816"/>
            <a:ext cx="2154692" cy="1595285"/>
            <a:chOff x="2050900" y="3078817"/>
            <a:chExt cx="2525197" cy="2012945"/>
          </a:xfrm>
        </p:grpSpPr>
        <p:sp>
          <p:nvSpPr>
            <p:cNvPr id="23" name="Oval 20">
              <a:extLst>
                <a:ext uri="{FF2B5EF4-FFF2-40B4-BE49-F238E27FC236}">
                  <a16:creationId xmlns:a16="http://schemas.microsoft.com/office/drawing/2014/main" id="{DA8719AD-6E6A-3BDC-CDB0-9267772C5239}"/>
                </a:ext>
              </a:extLst>
            </p:cNvPr>
            <p:cNvSpPr>
              <a:spLocks noChangeArrowheads="1"/>
            </p:cNvSpPr>
            <p:nvPr/>
          </p:nvSpPr>
          <p:spPr bwMode="gray">
            <a:xfrm>
              <a:off x="2311358" y="3078817"/>
              <a:ext cx="2022091" cy="2012945"/>
            </a:xfrm>
            <a:prstGeom prst="ellipse">
              <a:avLst/>
            </a:prstGeom>
            <a:solidFill>
              <a:srgbClr val="CCCC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Rectangle 33">
              <a:extLst>
                <a:ext uri="{FF2B5EF4-FFF2-40B4-BE49-F238E27FC236}">
                  <a16:creationId xmlns:a16="http://schemas.microsoft.com/office/drawing/2014/main" id="{F07F3312-E518-0816-8EA5-A7F3C0A6F600}"/>
                </a:ext>
              </a:extLst>
            </p:cNvPr>
            <p:cNvSpPr>
              <a:spLocks noChangeArrowheads="1"/>
            </p:cNvSpPr>
            <p:nvPr/>
          </p:nvSpPr>
          <p:spPr bwMode="auto">
            <a:xfrm>
              <a:off x="2050900" y="3758497"/>
              <a:ext cx="2525197"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rPr>
                <a:t>トータル</a:t>
              </a:r>
              <a:endParaRPr kumimoji="0" lang="en-US" altLang="ja-JP"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rPr>
                <a:t>人材教育</a:t>
              </a:r>
              <a:endParaRPr kumimoji="0" lang="en-US" altLang="ja-JP"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29" name="Rectangle 29">
            <a:extLst>
              <a:ext uri="{FF2B5EF4-FFF2-40B4-BE49-F238E27FC236}">
                <a16:creationId xmlns:a16="http://schemas.microsoft.com/office/drawing/2014/main" id="{91E18077-C665-CAD1-1908-DBE342591C82}"/>
              </a:ext>
            </a:extLst>
          </p:cNvPr>
          <p:cNvSpPr>
            <a:spLocks noChangeArrowheads="1"/>
          </p:cNvSpPr>
          <p:nvPr/>
        </p:nvSpPr>
        <p:spPr bwMode="auto">
          <a:xfrm>
            <a:off x="3583520" y="2796291"/>
            <a:ext cx="944671" cy="52322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rPr>
              <a:t>製　品</a:t>
            </a:r>
            <a:endParaRPr kumimoji="0" lang="en-US" altLang="ja-JP"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rPr>
              <a:t>適合性</a:t>
            </a:r>
            <a:endParaRPr kumimoji="0" lang="en-US" altLang="zh-CN"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1" name="Rectangle 30">
            <a:extLst>
              <a:ext uri="{FF2B5EF4-FFF2-40B4-BE49-F238E27FC236}">
                <a16:creationId xmlns:a16="http://schemas.microsoft.com/office/drawing/2014/main" id="{E1FA526A-0B51-6F0C-35F9-44BAE388C690}"/>
              </a:ext>
            </a:extLst>
          </p:cNvPr>
          <p:cNvSpPr>
            <a:spLocks noChangeArrowheads="1"/>
          </p:cNvSpPr>
          <p:nvPr/>
        </p:nvSpPr>
        <p:spPr bwMode="auto">
          <a:xfrm>
            <a:off x="1608308" y="2932869"/>
            <a:ext cx="827471"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rPr>
              <a:t>輸出</a:t>
            </a:r>
            <a:endParaRPr kumimoji="0" lang="en-US" altLang="ja-JP"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rPr>
              <a:t>ノウハウ</a:t>
            </a:r>
            <a:endParaRPr kumimoji="0" lang="en-US" altLang="ja-JP" sz="1400" b="1" i="0" u="none" strike="noStrike" kern="1200" cap="none" spc="0" normalizeH="0" baseline="0" noProof="0" dirty="0">
              <a:ln>
                <a:noFill/>
              </a:ln>
              <a:solidFill>
                <a:srgbClr val="111111"/>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スライド番号プレースホルダー 4">
            <a:extLst>
              <a:ext uri="{FF2B5EF4-FFF2-40B4-BE49-F238E27FC236}">
                <a16:creationId xmlns:a16="http://schemas.microsoft.com/office/drawing/2014/main" id="{0DB032B1-9B65-FD05-05CE-4F883C8BAEB3}"/>
              </a:ext>
            </a:extLst>
          </p:cNvPr>
          <p:cNvSpPr txBox="1">
            <a:spLocks/>
          </p:cNvSpPr>
          <p:nvPr/>
        </p:nvSpPr>
        <p:spPr>
          <a:xfrm>
            <a:off x="8312066" y="6473909"/>
            <a:ext cx="2559606" cy="365125"/>
          </a:xfrm>
          <a:prstGeom prst="rect">
            <a:avLst/>
          </a:prstGeom>
        </p:spPr>
        <p:txBody>
          <a:bodyPr vert="horz" lIns="91440" tIns="45720" rIns="91440" bIns="45720" rtlCol="0" anchor="ctr"/>
          <a:lstStyle>
            <a:defPPr>
              <a:defRPr lang="en-US"/>
            </a:defPPr>
            <a:lvl1pPr marL="0" algn="r" defTabSz="457200" rtl="0" eaLnBrk="1" latinLnBrk="0" hangingPunct="1">
              <a:defRPr sz="112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DA83ACC-79BE-40C7-A1EF-E2DCDB497777}" type="slidenum">
              <a:rPr kumimoji="1" lang="ja-JP" altLang="en-US" sz="14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4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7" name="スクロール: 縦 36">
            <a:extLst>
              <a:ext uri="{FF2B5EF4-FFF2-40B4-BE49-F238E27FC236}">
                <a16:creationId xmlns:a16="http://schemas.microsoft.com/office/drawing/2014/main" id="{741E0CA2-61D6-169F-3A11-B769CB6941BC}"/>
              </a:ext>
            </a:extLst>
          </p:cNvPr>
          <p:cNvSpPr/>
          <p:nvPr/>
        </p:nvSpPr>
        <p:spPr>
          <a:xfrm>
            <a:off x="5945029" y="2244798"/>
            <a:ext cx="4176879" cy="3399345"/>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8" name="テキスト ボックス 37">
            <a:extLst>
              <a:ext uri="{FF2B5EF4-FFF2-40B4-BE49-F238E27FC236}">
                <a16:creationId xmlns:a16="http://schemas.microsoft.com/office/drawing/2014/main" id="{F36BE40C-DD74-1D10-7DCC-547560B652F4}"/>
              </a:ext>
            </a:extLst>
          </p:cNvPr>
          <p:cNvSpPr txBox="1"/>
          <p:nvPr/>
        </p:nvSpPr>
        <p:spPr>
          <a:xfrm>
            <a:off x="6526182" y="2977586"/>
            <a:ext cx="40688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007E39"/>
                </a:solidFill>
                <a:effectLst/>
                <a:uLnTx/>
                <a:uFillTx/>
                <a:latin typeface="ＭＳ Ｐゴシック" panose="020B0600070205080204" pitchFamily="50" charset="-128"/>
                <a:ea typeface="ＭＳ Ｐゴシック" panose="020B0600070205080204" pitchFamily="50" charset="-128"/>
                <a:cs typeface="+mn-cs"/>
              </a:rPr>
              <a:t>講座内容</a:t>
            </a:r>
          </a:p>
        </p:txBody>
      </p:sp>
      <p:sp>
        <p:nvSpPr>
          <p:cNvPr id="39" name="テキスト ボックス 38">
            <a:extLst>
              <a:ext uri="{FF2B5EF4-FFF2-40B4-BE49-F238E27FC236}">
                <a16:creationId xmlns:a16="http://schemas.microsoft.com/office/drawing/2014/main" id="{2E395796-0645-9376-6BAD-9DD7AC131CA1}"/>
              </a:ext>
            </a:extLst>
          </p:cNvPr>
          <p:cNvSpPr txBox="1"/>
          <p:nvPr/>
        </p:nvSpPr>
        <p:spPr>
          <a:xfrm>
            <a:off x="6527767" y="3488577"/>
            <a:ext cx="250935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一段 初級（基礎知識）</a:t>
            </a:r>
          </a:p>
        </p:txBody>
      </p:sp>
      <p:sp>
        <p:nvSpPr>
          <p:cNvPr id="40" name="テキスト ボックス 39">
            <a:extLst>
              <a:ext uri="{FF2B5EF4-FFF2-40B4-BE49-F238E27FC236}">
                <a16:creationId xmlns:a16="http://schemas.microsoft.com/office/drawing/2014/main" id="{0509D58B-396A-1426-8A3B-38E3D9E00E0B}"/>
              </a:ext>
            </a:extLst>
          </p:cNvPr>
          <p:cNvSpPr txBox="1"/>
          <p:nvPr/>
        </p:nvSpPr>
        <p:spPr>
          <a:xfrm>
            <a:off x="6526556" y="4115664"/>
            <a:ext cx="289788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二段 中級（対象国の法律・基準）　</a:t>
            </a:r>
            <a:endPar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1" name="テキスト ボックス 40">
            <a:extLst>
              <a:ext uri="{FF2B5EF4-FFF2-40B4-BE49-F238E27FC236}">
                <a16:creationId xmlns:a16="http://schemas.microsoft.com/office/drawing/2014/main" id="{93B3263E-BBEB-4E62-8400-89826803BA4D}"/>
              </a:ext>
            </a:extLst>
          </p:cNvPr>
          <p:cNvSpPr txBox="1"/>
          <p:nvPr/>
        </p:nvSpPr>
        <p:spPr>
          <a:xfrm>
            <a:off x="6527767" y="4722409"/>
            <a:ext cx="266487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三段 上級（事故対応等ノウハウ）</a:t>
            </a:r>
          </a:p>
        </p:txBody>
      </p:sp>
      <p:sp>
        <p:nvSpPr>
          <p:cNvPr id="3" name="テキスト ボックス 2">
            <a:extLst>
              <a:ext uri="{FF2B5EF4-FFF2-40B4-BE49-F238E27FC236}">
                <a16:creationId xmlns:a16="http://schemas.microsoft.com/office/drawing/2014/main" id="{AE6DE1B2-3EA1-6033-F992-14B45F0DD9AB}"/>
              </a:ext>
            </a:extLst>
          </p:cNvPr>
          <p:cNvSpPr txBox="1"/>
          <p:nvPr/>
        </p:nvSpPr>
        <p:spPr>
          <a:xfrm>
            <a:off x="213302" y="308001"/>
            <a:ext cx="7820167" cy="400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400" dirty="0"/>
              <a:t>食品輸出</a:t>
            </a:r>
            <a:r>
              <a:rPr lang="zh-TW" altLang="en-US" sz="2400" dirty="0"/>
              <a:t>専門家育成講座</a:t>
            </a:r>
            <a:endParaRPr lang="en-US" altLang="ja-JP" sz="2400" dirty="0"/>
          </a:p>
        </p:txBody>
      </p:sp>
      <p:pic>
        <p:nvPicPr>
          <p:cNvPr id="5" name="図 4">
            <a:extLst>
              <a:ext uri="{FF2B5EF4-FFF2-40B4-BE49-F238E27FC236}">
                <a16:creationId xmlns:a16="http://schemas.microsoft.com/office/drawing/2014/main" id="{C6EC8739-5B54-D505-465D-DBE0890284A0}"/>
              </a:ext>
            </a:extLst>
          </p:cNvPr>
          <p:cNvPicPr>
            <a:picLocks noChangeAspect="1"/>
          </p:cNvPicPr>
          <p:nvPr/>
        </p:nvPicPr>
        <p:blipFill>
          <a:blip r:embed="rId2"/>
          <a:stretch>
            <a:fillRect/>
          </a:stretch>
        </p:blipFill>
        <p:spPr>
          <a:xfrm flipV="1">
            <a:off x="-8709" y="681685"/>
            <a:ext cx="11376025" cy="51218"/>
          </a:xfrm>
          <a:prstGeom prst="rect">
            <a:avLst/>
          </a:prstGeom>
        </p:spPr>
      </p:pic>
      <p:pic>
        <p:nvPicPr>
          <p:cNvPr id="6" name="図 5">
            <a:extLst>
              <a:ext uri="{FF2B5EF4-FFF2-40B4-BE49-F238E27FC236}">
                <a16:creationId xmlns:a16="http://schemas.microsoft.com/office/drawing/2014/main" id="{F9A5DDF1-25F9-C497-BCCE-B8AE300C7ABD}"/>
              </a:ext>
            </a:extLst>
          </p:cNvPr>
          <p:cNvPicPr>
            <a:picLocks noChangeAspect="1"/>
          </p:cNvPicPr>
          <p:nvPr/>
        </p:nvPicPr>
        <p:blipFill>
          <a:blip r:embed="rId3"/>
          <a:stretch>
            <a:fillRect/>
          </a:stretch>
        </p:blipFill>
        <p:spPr>
          <a:xfrm>
            <a:off x="9945590" y="589445"/>
            <a:ext cx="889335" cy="235698"/>
          </a:xfrm>
          <a:prstGeom prst="rect">
            <a:avLst/>
          </a:prstGeom>
        </p:spPr>
      </p:pic>
    </p:spTree>
    <p:extLst>
      <p:ext uri="{BB962C8B-B14F-4D97-AF65-F5344CB8AC3E}">
        <p14:creationId xmlns:p14="http://schemas.microsoft.com/office/powerpoint/2010/main" val="1115378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FBBD58-2F6C-7592-AA70-836D6E67F972}"/>
              </a:ext>
            </a:extLst>
          </p:cNvPr>
          <p:cNvSpPr>
            <a:spLocks noGrp="1"/>
          </p:cNvSpPr>
          <p:nvPr>
            <p:ph type="sldNum" sz="quarter" idx="12"/>
          </p:nvPr>
        </p:nvSpPr>
        <p:spPr/>
        <p:txBody>
          <a:bodyPr/>
          <a:lstStyle/>
          <a:p>
            <a:fld id="{8DA83ACC-79BE-40C7-A1EF-E2DCDB497777}" type="slidenum">
              <a:rPr kumimoji="1" lang="ja-JP" altLang="en-US" smtClean="0"/>
              <a:t>23</a:t>
            </a:fld>
            <a:endParaRPr kumimoji="1" lang="ja-JP" altLang="en-US"/>
          </a:p>
        </p:txBody>
      </p:sp>
      <p:pic>
        <p:nvPicPr>
          <p:cNvPr id="6" name="図 5">
            <a:extLst>
              <a:ext uri="{FF2B5EF4-FFF2-40B4-BE49-F238E27FC236}">
                <a16:creationId xmlns:a16="http://schemas.microsoft.com/office/drawing/2014/main" id="{669F7831-54B1-00C3-5C38-9A142C5B813E}"/>
              </a:ext>
            </a:extLst>
          </p:cNvPr>
          <p:cNvPicPr>
            <a:picLocks noChangeAspect="1"/>
          </p:cNvPicPr>
          <p:nvPr/>
        </p:nvPicPr>
        <p:blipFill>
          <a:blip r:embed="rId2"/>
          <a:stretch>
            <a:fillRect/>
          </a:stretch>
        </p:blipFill>
        <p:spPr>
          <a:xfrm>
            <a:off x="8864081" y="4548580"/>
            <a:ext cx="2511943" cy="2282891"/>
          </a:xfrm>
          <a:prstGeom prst="rect">
            <a:avLst/>
          </a:prstGeom>
        </p:spPr>
      </p:pic>
      <p:sp>
        <p:nvSpPr>
          <p:cNvPr id="3" name="テキスト ボックス 2">
            <a:extLst>
              <a:ext uri="{FF2B5EF4-FFF2-40B4-BE49-F238E27FC236}">
                <a16:creationId xmlns:a16="http://schemas.microsoft.com/office/drawing/2014/main" id="{93A5733C-455A-FFDA-E943-60E179A30480}"/>
              </a:ext>
            </a:extLst>
          </p:cNvPr>
          <p:cNvSpPr txBox="1"/>
          <p:nvPr/>
        </p:nvSpPr>
        <p:spPr>
          <a:xfrm>
            <a:off x="212351" y="1580025"/>
            <a:ext cx="10911840" cy="4031873"/>
          </a:xfrm>
          <a:prstGeom prst="rect">
            <a:avLst/>
          </a:prstGeom>
          <a:noFill/>
        </p:spPr>
        <p:txBody>
          <a:bodyPr wrap="square" rtlCol="0">
            <a:spAutoFit/>
          </a:bodyPr>
          <a:lstStyle/>
          <a:p>
            <a:pPr algn="ctr"/>
            <a:r>
              <a:rPr kumimoji="1" lang="ja-JP" altLang="en-US" sz="3200" dirty="0">
                <a:solidFill>
                  <a:schemeClr val="accent6">
                    <a:lumMod val="50000"/>
                  </a:schemeClr>
                </a:solidFill>
                <a:latin typeface="ＭＳ Ｐゴシック" panose="020B0600070205080204" pitchFamily="50" charset="-128"/>
                <a:ea typeface="ＭＳ Ｐゴシック" panose="020B0600070205080204" pitchFamily="50" charset="-128"/>
              </a:rPr>
              <a:t>「世界中の企業と人々を結び、ボーダレスな未来を創造する」</a:t>
            </a:r>
          </a:p>
          <a:p>
            <a:pPr algn="ctr"/>
            <a:endParaRPr kumimoji="1" lang="en-US" altLang="ja-JP" sz="3200"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lgn="ctr"/>
            <a:r>
              <a:rPr kumimoji="1" lang="ja-JP" altLang="en-US" sz="3200" dirty="0">
                <a:solidFill>
                  <a:schemeClr val="accent6">
                    <a:lumMod val="50000"/>
                  </a:schemeClr>
                </a:solidFill>
                <a:latin typeface="ＭＳ Ｐゴシック" panose="020B0600070205080204" pitchFamily="50" charset="-128"/>
                <a:ea typeface="ＭＳ Ｐゴシック" panose="020B0600070205080204" pitchFamily="50" charset="-128"/>
              </a:rPr>
              <a:t>私たちは、輸出入支援と人材教育を通じて、</a:t>
            </a:r>
            <a:endParaRPr kumimoji="1" lang="en-US" altLang="ja-JP" sz="3200"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lgn="ctr"/>
            <a:r>
              <a:rPr kumimoji="1" lang="ja-JP" altLang="en-US" sz="3200" dirty="0">
                <a:solidFill>
                  <a:schemeClr val="accent6">
                    <a:lumMod val="50000"/>
                  </a:schemeClr>
                </a:solidFill>
                <a:latin typeface="ＭＳ Ｐゴシック" panose="020B0600070205080204" pitchFamily="50" charset="-128"/>
                <a:ea typeface="ＭＳ Ｐゴシック" panose="020B0600070205080204" pitchFamily="50" charset="-128"/>
              </a:rPr>
              <a:t>国境の壁を越えたビジネスの可能性を広げます。</a:t>
            </a:r>
            <a:endParaRPr kumimoji="1" lang="en-US" altLang="ja-JP" sz="3200"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lgn="ctr"/>
            <a:endParaRPr kumimoji="1" lang="en-US" altLang="ja-JP" sz="3200"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lgn="ctr"/>
            <a:r>
              <a:rPr kumimoji="1" lang="ja-JP" altLang="en-US" sz="3200" dirty="0">
                <a:solidFill>
                  <a:schemeClr val="accent6">
                    <a:lumMod val="50000"/>
                  </a:schemeClr>
                </a:solidFill>
                <a:latin typeface="ＭＳ Ｐゴシック" panose="020B0600070205080204" pitchFamily="50" charset="-128"/>
                <a:ea typeface="ＭＳ Ｐゴシック" panose="020B0600070205080204" pitchFamily="50" charset="-128"/>
              </a:rPr>
              <a:t>お客様が自立した国際ビジネスを展開し、</a:t>
            </a:r>
            <a:endParaRPr kumimoji="1" lang="en-US" altLang="ja-JP" sz="3200"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lgn="ctr"/>
            <a:r>
              <a:rPr kumimoji="1" lang="ja-JP" altLang="en-US" sz="3200" dirty="0">
                <a:solidFill>
                  <a:schemeClr val="accent6">
                    <a:lumMod val="50000"/>
                  </a:schemeClr>
                </a:solidFill>
                <a:latin typeface="ＭＳ Ｐゴシック" panose="020B0600070205080204" pitchFamily="50" charset="-128"/>
                <a:ea typeface="ＭＳ Ｐゴシック" panose="020B0600070205080204" pitchFamily="50" charset="-128"/>
              </a:rPr>
              <a:t>持続可能な成長を実現することで、</a:t>
            </a:r>
            <a:endParaRPr kumimoji="1" lang="en-US" altLang="ja-JP" sz="3200" dirty="0">
              <a:solidFill>
                <a:schemeClr val="accent6">
                  <a:lumMod val="50000"/>
                </a:schemeClr>
              </a:solidFill>
              <a:latin typeface="ＭＳ Ｐゴシック" panose="020B0600070205080204" pitchFamily="50" charset="-128"/>
              <a:ea typeface="ＭＳ Ｐゴシック" panose="020B0600070205080204" pitchFamily="50" charset="-128"/>
            </a:endParaRPr>
          </a:p>
          <a:p>
            <a:pPr algn="ctr"/>
            <a:r>
              <a:rPr kumimoji="1" lang="ja-JP" altLang="en-US" sz="3200" dirty="0">
                <a:solidFill>
                  <a:schemeClr val="accent6">
                    <a:lumMod val="50000"/>
                  </a:schemeClr>
                </a:solidFill>
                <a:latin typeface="ＭＳ Ｐゴシック" panose="020B0600070205080204" pitchFamily="50" charset="-128"/>
                <a:ea typeface="ＭＳ Ｐゴシック" panose="020B0600070205080204" pitchFamily="50" charset="-128"/>
              </a:rPr>
              <a:t>より豊かな社会の実現に貢献します。</a:t>
            </a:r>
          </a:p>
        </p:txBody>
      </p:sp>
      <p:sp>
        <p:nvSpPr>
          <p:cNvPr id="5" name="テキスト ボックス 4">
            <a:extLst>
              <a:ext uri="{FF2B5EF4-FFF2-40B4-BE49-F238E27FC236}">
                <a16:creationId xmlns:a16="http://schemas.microsoft.com/office/drawing/2014/main" id="{359C4F70-1EE2-8D68-5D6C-A3DE5A9700B7}"/>
              </a:ext>
            </a:extLst>
          </p:cNvPr>
          <p:cNvSpPr txBox="1"/>
          <p:nvPr/>
        </p:nvSpPr>
        <p:spPr>
          <a:xfrm>
            <a:off x="2469838" y="-4039"/>
            <a:ext cx="6035973"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1" sz="2800" b="1">
                <a:solidFill>
                  <a:schemeClr val="accent6">
                    <a:lumMod val="50000"/>
                  </a:schemeClr>
                </a:solidFill>
                <a:latin typeface="ＭＳ 明朝" panose="02020609040205080304" pitchFamily="17" charset="-128"/>
                <a:ea typeface="ＭＳ 明朝" panose="02020609040205080304" pitchFamily="17" charset="-128"/>
              </a:defRPr>
            </a:lvl1pPr>
          </a:lstStyle>
          <a:p>
            <a:pPr algn="ctr"/>
            <a:r>
              <a:rPr lang="ja-JP" altLang="en-US" sz="3200" dirty="0">
                <a:ln w="22225">
                  <a:solidFill>
                    <a:schemeClr val="accent2"/>
                  </a:solidFill>
                  <a:prstDash val="solid"/>
                </a:ln>
                <a:solidFill>
                  <a:schemeClr val="accent2">
                    <a:lumMod val="40000"/>
                    <a:lumOff val="60000"/>
                  </a:schemeClr>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ビジョン</a:t>
            </a:r>
            <a:endParaRPr lang="ja-JP" altLang="ja-JP" sz="3200" dirty="0">
              <a:ln w="22225">
                <a:solidFill>
                  <a:schemeClr val="accent2"/>
                </a:solidFill>
                <a:prstDash val="solid"/>
              </a:ln>
              <a:solidFill>
                <a:schemeClr val="accent2">
                  <a:lumMod val="40000"/>
                  <a:lumOff val="60000"/>
                </a:schemeClr>
              </a:solidFill>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8" name="図 7">
            <a:extLst>
              <a:ext uri="{FF2B5EF4-FFF2-40B4-BE49-F238E27FC236}">
                <a16:creationId xmlns:a16="http://schemas.microsoft.com/office/drawing/2014/main" id="{9B518E30-31C4-A644-52A8-49B811CBA8C3}"/>
              </a:ext>
            </a:extLst>
          </p:cNvPr>
          <p:cNvPicPr>
            <a:picLocks noChangeAspect="1"/>
          </p:cNvPicPr>
          <p:nvPr/>
        </p:nvPicPr>
        <p:blipFill>
          <a:blip r:embed="rId3"/>
          <a:stretch>
            <a:fillRect/>
          </a:stretch>
        </p:blipFill>
        <p:spPr>
          <a:xfrm flipV="1">
            <a:off x="0" y="672976"/>
            <a:ext cx="11376025" cy="51218"/>
          </a:xfrm>
          <a:prstGeom prst="rect">
            <a:avLst/>
          </a:prstGeom>
        </p:spPr>
      </p:pic>
      <p:pic>
        <p:nvPicPr>
          <p:cNvPr id="9" name="図 8">
            <a:extLst>
              <a:ext uri="{FF2B5EF4-FFF2-40B4-BE49-F238E27FC236}">
                <a16:creationId xmlns:a16="http://schemas.microsoft.com/office/drawing/2014/main" id="{D968332A-29FD-A6C6-5B90-675C702A9357}"/>
              </a:ext>
            </a:extLst>
          </p:cNvPr>
          <p:cNvPicPr>
            <a:picLocks noChangeAspect="1"/>
          </p:cNvPicPr>
          <p:nvPr/>
        </p:nvPicPr>
        <p:blipFill>
          <a:blip r:embed="rId4"/>
          <a:stretch>
            <a:fillRect/>
          </a:stretch>
        </p:blipFill>
        <p:spPr>
          <a:xfrm>
            <a:off x="9954299" y="580736"/>
            <a:ext cx="889335" cy="235698"/>
          </a:xfrm>
          <a:prstGeom prst="rect">
            <a:avLst/>
          </a:prstGeom>
        </p:spPr>
      </p:pic>
    </p:spTree>
    <p:extLst>
      <p:ext uri="{BB962C8B-B14F-4D97-AF65-F5344CB8AC3E}">
        <p14:creationId xmlns:p14="http://schemas.microsoft.com/office/powerpoint/2010/main" val="3400916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スライド番号プレースホルダー 4">
            <a:extLst>
              <a:ext uri="{FF2B5EF4-FFF2-40B4-BE49-F238E27FC236}">
                <a16:creationId xmlns:a16="http://schemas.microsoft.com/office/drawing/2014/main" id="{0DB032B1-9B65-FD05-05CE-4F883C8BAEB3}"/>
              </a:ext>
            </a:extLst>
          </p:cNvPr>
          <p:cNvSpPr txBox="1">
            <a:spLocks/>
          </p:cNvSpPr>
          <p:nvPr/>
        </p:nvSpPr>
        <p:spPr>
          <a:xfrm>
            <a:off x="8312066" y="6473909"/>
            <a:ext cx="2559606" cy="365125"/>
          </a:xfrm>
          <a:prstGeom prst="rect">
            <a:avLst/>
          </a:prstGeom>
        </p:spPr>
        <p:txBody>
          <a:bodyPr vert="horz" lIns="91440" tIns="45720" rIns="91440" bIns="45720" rtlCol="0" anchor="ctr"/>
          <a:lstStyle>
            <a:defPPr>
              <a:defRPr lang="en-US"/>
            </a:defPPr>
            <a:lvl1pPr marL="0" algn="r" defTabSz="457200" rtl="0" eaLnBrk="1" latinLnBrk="0" hangingPunct="1">
              <a:defRPr sz="112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DA83ACC-79BE-40C7-A1EF-E2DCDB497777}" type="slidenum">
              <a:rPr kumimoji="1" lang="ja-JP" altLang="en-US" sz="14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4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C9FDF9D5-BC91-4DD5-C754-9679F9FECEE5}"/>
              </a:ext>
            </a:extLst>
          </p:cNvPr>
          <p:cNvPicPr>
            <a:picLocks noChangeAspect="1"/>
          </p:cNvPicPr>
          <p:nvPr/>
        </p:nvPicPr>
        <p:blipFill>
          <a:blip r:embed="rId2"/>
          <a:stretch>
            <a:fillRect/>
          </a:stretch>
        </p:blipFill>
        <p:spPr>
          <a:xfrm>
            <a:off x="646996" y="1483593"/>
            <a:ext cx="1256311" cy="829543"/>
          </a:xfrm>
          <a:prstGeom prst="rect">
            <a:avLst/>
          </a:prstGeom>
        </p:spPr>
      </p:pic>
      <p:pic>
        <p:nvPicPr>
          <p:cNvPr id="5" name="図 4">
            <a:extLst>
              <a:ext uri="{FF2B5EF4-FFF2-40B4-BE49-F238E27FC236}">
                <a16:creationId xmlns:a16="http://schemas.microsoft.com/office/drawing/2014/main" id="{364DAD01-BB5E-E9FA-4AFC-7823EFBD6E7A}"/>
              </a:ext>
            </a:extLst>
          </p:cNvPr>
          <p:cNvPicPr>
            <a:picLocks noChangeAspect="1"/>
          </p:cNvPicPr>
          <p:nvPr/>
        </p:nvPicPr>
        <p:blipFill>
          <a:blip r:embed="rId3"/>
          <a:stretch>
            <a:fillRect/>
          </a:stretch>
        </p:blipFill>
        <p:spPr>
          <a:xfrm>
            <a:off x="2832840" y="1556832"/>
            <a:ext cx="3007256" cy="592693"/>
          </a:xfrm>
          <a:prstGeom prst="rect">
            <a:avLst/>
          </a:prstGeom>
        </p:spPr>
      </p:pic>
      <p:pic>
        <p:nvPicPr>
          <p:cNvPr id="6" name="図 5">
            <a:extLst>
              <a:ext uri="{FF2B5EF4-FFF2-40B4-BE49-F238E27FC236}">
                <a16:creationId xmlns:a16="http://schemas.microsoft.com/office/drawing/2014/main" id="{22621838-C065-0A4D-F8B6-02546CE14CFE}"/>
              </a:ext>
            </a:extLst>
          </p:cNvPr>
          <p:cNvPicPr>
            <a:picLocks noChangeAspect="1"/>
          </p:cNvPicPr>
          <p:nvPr/>
        </p:nvPicPr>
        <p:blipFill>
          <a:blip r:embed="rId4"/>
          <a:stretch>
            <a:fillRect/>
          </a:stretch>
        </p:blipFill>
        <p:spPr>
          <a:xfrm>
            <a:off x="6029392" y="1531240"/>
            <a:ext cx="2393306" cy="643879"/>
          </a:xfrm>
          <a:prstGeom prst="rect">
            <a:avLst/>
          </a:prstGeom>
        </p:spPr>
      </p:pic>
      <p:sp>
        <p:nvSpPr>
          <p:cNvPr id="8" name="テキスト ボックス 7">
            <a:extLst>
              <a:ext uri="{FF2B5EF4-FFF2-40B4-BE49-F238E27FC236}">
                <a16:creationId xmlns:a16="http://schemas.microsoft.com/office/drawing/2014/main" id="{CA384B57-0FC5-542C-9C94-431D2DD966CC}"/>
              </a:ext>
            </a:extLst>
          </p:cNvPr>
          <p:cNvSpPr txBox="1"/>
          <p:nvPr/>
        </p:nvSpPr>
        <p:spPr>
          <a:xfrm>
            <a:off x="379275" y="272866"/>
            <a:ext cx="7820167" cy="400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取 引 先</a:t>
            </a:r>
            <a:endParaRPr lang="en-US" altLang="ja-JP" dirty="0"/>
          </a:p>
        </p:txBody>
      </p:sp>
      <p:pic>
        <p:nvPicPr>
          <p:cNvPr id="26" name="図 25">
            <a:extLst>
              <a:ext uri="{FF2B5EF4-FFF2-40B4-BE49-F238E27FC236}">
                <a16:creationId xmlns:a16="http://schemas.microsoft.com/office/drawing/2014/main" id="{6F4C2BD9-7812-CE19-7C7B-BDF7E1E62E98}"/>
              </a:ext>
            </a:extLst>
          </p:cNvPr>
          <p:cNvPicPr>
            <a:picLocks noChangeAspect="1"/>
          </p:cNvPicPr>
          <p:nvPr/>
        </p:nvPicPr>
        <p:blipFill>
          <a:blip r:embed="rId5"/>
          <a:stretch>
            <a:fillRect/>
          </a:stretch>
        </p:blipFill>
        <p:spPr>
          <a:xfrm>
            <a:off x="6617053" y="3770831"/>
            <a:ext cx="1513378" cy="1345867"/>
          </a:xfrm>
          <a:prstGeom prst="rect">
            <a:avLst/>
          </a:prstGeom>
        </p:spPr>
      </p:pic>
      <p:sp>
        <p:nvSpPr>
          <p:cNvPr id="28" name="テキスト ボックス 27">
            <a:extLst>
              <a:ext uri="{FF2B5EF4-FFF2-40B4-BE49-F238E27FC236}">
                <a16:creationId xmlns:a16="http://schemas.microsoft.com/office/drawing/2014/main" id="{F41912D5-AAA6-FC6D-296D-0F582BA023BB}"/>
              </a:ext>
            </a:extLst>
          </p:cNvPr>
          <p:cNvSpPr txBox="1"/>
          <p:nvPr/>
        </p:nvSpPr>
        <p:spPr>
          <a:xfrm>
            <a:off x="6241684" y="2285013"/>
            <a:ext cx="2559607" cy="276999"/>
          </a:xfrm>
          <a:prstGeom prst="rect">
            <a:avLst/>
          </a:prstGeom>
          <a:noFill/>
        </p:spPr>
        <p:txBody>
          <a:bodyPr wrap="square">
            <a:spAutoFit/>
          </a:bodyPr>
          <a:lstStyle>
            <a:defPPr>
              <a:defRPr lang="en-US"/>
            </a:defPPr>
            <a:lvl1pPr>
              <a:defRPr sz="1200" b="1">
                <a:solidFill>
                  <a:srgbClr val="2A395C"/>
                </a:solidFill>
                <a:highlight>
                  <a:srgbClr val="FFFFFF"/>
                </a:highlight>
                <a:latin typeface="ヒラギノ角ゴ Pro W3"/>
              </a:defRPr>
            </a:lvl1pPr>
          </a:lstStyle>
          <a:p>
            <a:r>
              <a:rPr lang="ja-JP" altLang="en-US" dirty="0"/>
              <a:t>一般社団法人日本能率協会</a:t>
            </a:r>
          </a:p>
        </p:txBody>
      </p:sp>
      <p:sp>
        <p:nvSpPr>
          <p:cNvPr id="30" name="テキスト ボックス 29">
            <a:extLst>
              <a:ext uri="{FF2B5EF4-FFF2-40B4-BE49-F238E27FC236}">
                <a16:creationId xmlns:a16="http://schemas.microsoft.com/office/drawing/2014/main" id="{8549DFD0-C79E-CA88-F6B1-87634A5411BD}"/>
              </a:ext>
            </a:extLst>
          </p:cNvPr>
          <p:cNvSpPr txBox="1"/>
          <p:nvPr/>
        </p:nvSpPr>
        <p:spPr>
          <a:xfrm>
            <a:off x="213302" y="2313137"/>
            <a:ext cx="3244427" cy="276999"/>
          </a:xfrm>
          <a:prstGeom prst="rect">
            <a:avLst/>
          </a:prstGeom>
          <a:noFill/>
        </p:spPr>
        <p:txBody>
          <a:bodyPr wrap="square">
            <a:spAutoFit/>
          </a:bodyPr>
          <a:lstStyle/>
          <a:p>
            <a:r>
              <a:rPr lang="en-US" altLang="ja-JP" sz="1200" b="1" dirty="0">
                <a:solidFill>
                  <a:srgbClr val="2A395C"/>
                </a:solidFill>
                <a:highlight>
                  <a:srgbClr val="FFFFFF"/>
                </a:highlight>
                <a:latin typeface="ヒラギノ角ゴ Pro W3"/>
              </a:rPr>
              <a:t>SOMPO</a:t>
            </a:r>
            <a:r>
              <a:rPr lang="ja-JP" altLang="en-US" sz="1200" b="1" dirty="0">
                <a:solidFill>
                  <a:srgbClr val="2A395C"/>
                </a:solidFill>
                <a:highlight>
                  <a:srgbClr val="FFFFFF"/>
                </a:highlight>
                <a:latin typeface="ヒラギノ角ゴ Pro W3"/>
              </a:rPr>
              <a:t>リスクマネジメント株式会社</a:t>
            </a:r>
            <a:endParaRPr lang="ja-JP" altLang="en-US" sz="1200" dirty="0"/>
          </a:p>
        </p:txBody>
      </p:sp>
      <p:sp>
        <p:nvSpPr>
          <p:cNvPr id="32" name="テキスト ボックス 31">
            <a:extLst>
              <a:ext uri="{FF2B5EF4-FFF2-40B4-BE49-F238E27FC236}">
                <a16:creationId xmlns:a16="http://schemas.microsoft.com/office/drawing/2014/main" id="{5A160AC3-D460-175F-A9CE-EACC0012C744}"/>
              </a:ext>
            </a:extLst>
          </p:cNvPr>
          <p:cNvSpPr txBox="1"/>
          <p:nvPr/>
        </p:nvSpPr>
        <p:spPr>
          <a:xfrm>
            <a:off x="3730538" y="2266220"/>
            <a:ext cx="1601926" cy="276999"/>
          </a:xfrm>
          <a:prstGeom prst="rect">
            <a:avLst/>
          </a:prstGeom>
          <a:noFill/>
        </p:spPr>
        <p:txBody>
          <a:bodyPr wrap="square">
            <a:spAutoFit/>
          </a:bodyPr>
          <a:lstStyle>
            <a:defPPr>
              <a:defRPr lang="en-US"/>
            </a:defPPr>
            <a:lvl1pPr>
              <a:defRPr sz="1200" b="1">
                <a:solidFill>
                  <a:srgbClr val="2A395C"/>
                </a:solidFill>
                <a:highlight>
                  <a:srgbClr val="FFFFFF"/>
                </a:highlight>
                <a:latin typeface="ヒラギノ角ゴ Pro W3"/>
              </a:defRPr>
            </a:lvl1pPr>
          </a:lstStyle>
          <a:p>
            <a:r>
              <a:rPr lang="ja-JP" altLang="en-US" dirty="0"/>
              <a:t>帝人株式会社</a:t>
            </a:r>
          </a:p>
        </p:txBody>
      </p:sp>
      <p:sp>
        <p:nvSpPr>
          <p:cNvPr id="33" name="テキスト ボックス 32">
            <a:extLst>
              <a:ext uri="{FF2B5EF4-FFF2-40B4-BE49-F238E27FC236}">
                <a16:creationId xmlns:a16="http://schemas.microsoft.com/office/drawing/2014/main" id="{25A01EA3-770F-9231-24B2-24C7EB37F663}"/>
              </a:ext>
            </a:extLst>
          </p:cNvPr>
          <p:cNvSpPr txBox="1"/>
          <p:nvPr/>
        </p:nvSpPr>
        <p:spPr>
          <a:xfrm>
            <a:off x="6408080" y="5227537"/>
            <a:ext cx="2511943" cy="276999"/>
          </a:xfrm>
          <a:prstGeom prst="rect">
            <a:avLst/>
          </a:prstGeom>
          <a:noFill/>
        </p:spPr>
        <p:txBody>
          <a:bodyPr wrap="square">
            <a:spAutoFit/>
          </a:bodyPr>
          <a:lstStyle>
            <a:defPPr>
              <a:defRPr lang="en-US"/>
            </a:defPPr>
            <a:lvl1pPr>
              <a:defRPr sz="1400" b="1">
                <a:solidFill>
                  <a:srgbClr val="2A395C"/>
                </a:solidFill>
                <a:highlight>
                  <a:srgbClr val="FFFFFF"/>
                </a:highlight>
                <a:latin typeface="ヒラギノ角ゴ Pro W3"/>
              </a:defRPr>
            </a:lvl1pPr>
          </a:lstStyle>
          <a:p>
            <a:r>
              <a:rPr lang="ja-JP" altLang="en-US" sz="1200" dirty="0"/>
              <a:t>プロラボホールディングス</a:t>
            </a:r>
          </a:p>
        </p:txBody>
      </p:sp>
      <p:pic>
        <p:nvPicPr>
          <p:cNvPr id="36" name="図 4">
            <a:extLst>
              <a:ext uri="{FF2B5EF4-FFF2-40B4-BE49-F238E27FC236}">
                <a16:creationId xmlns:a16="http://schemas.microsoft.com/office/drawing/2014/main" id="{FF388992-2528-20E4-BAFC-BFD85370B65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64359" y="3800057"/>
            <a:ext cx="4026469" cy="64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図 44">
            <a:extLst>
              <a:ext uri="{FF2B5EF4-FFF2-40B4-BE49-F238E27FC236}">
                <a16:creationId xmlns:a16="http://schemas.microsoft.com/office/drawing/2014/main" id="{8170A2C8-2C20-2AC5-89AB-224A2658396A}"/>
              </a:ext>
            </a:extLst>
          </p:cNvPr>
          <p:cNvPicPr>
            <a:picLocks noChangeAspect="1"/>
          </p:cNvPicPr>
          <p:nvPr/>
        </p:nvPicPr>
        <p:blipFill>
          <a:blip r:embed="rId7"/>
          <a:stretch>
            <a:fillRect/>
          </a:stretch>
        </p:blipFill>
        <p:spPr>
          <a:xfrm>
            <a:off x="8801291" y="1689044"/>
            <a:ext cx="2156908" cy="780516"/>
          </a:xfrm>
          <a:prstGeom prst="rect">
            <a:avLst/>
          </a:prstGeom>
        </p:spPr>
      </p:pic>
      <p:pic>
        <p:nvPicPr>
          <p:cNvPr id="47" name="図 46">
            <a:extLst>
              <a:ext uri="{FF2B5EF4-FFF2-40B4-BE49-F238E27FC236}">
                <a16:creationId xmlns:a16="http://schemas.microsoft.com/office/drawing/2014/main" id="{EE78CA99-D0FC-0248-B6FB-4E9021F54DFC}"/>
              </a:ext>
            </a:extLst>
          </p:cNvPr>
          <p:cNvPicPr>
            <a:picLocks noChangeAspect="1"/>
          </p:cNvPicPr>
          <p:nvPr/>
        </p:nvPicPr>
        <p:blipFill>
          <a:blip r:embed="rId8"/>
          <a:stretch>
            <a:fillRect/>
          </a:stretch>
        </p:blipFill>
        <p:spPr>
          <a:xfrm>
            <a:off x="8739993" y="3945091"/>
            <a:ext cx="2279504" cy="1456514"/>
          </a:xfrm>
          <a:prstGeom prst="rect">
            <a:avLst/>
          </a:prstGeom>
        </p:spPr>
      </p:pic>
      <p:pic>
        <p:nvPicPr>
          <p:cNvPr id="3" name="図 2">
            <a:extLst>
              <a:ext uri="{FF2B5EF4-FFF2-40B4-BE49-F238E27FC236}">
                <a16:creationId xmlns:a16="http://schemas.microsoft.com/office/drawing/2014/main" id="{0472A04E-48B9-40BA-6FC3-F38E216B0CA9}"/>
              </a:ext>
            </a:extLst>
          </p:cNvPr>
          <p:cNvPicPr>
            <a:picLocks noChangeAspect="1"/>
          </p:cNvPicPr>
          <p:nvPr/>
        </p:nvPicPr>
        <p:blipFill>
          <a:blip r:embed="rId9"/>
          <a:stretch>
            <a:fillRect/>
          </a:stretch>
        </p:blipFill>
        <p:spPr>
          <a:xfrm>
            <a:off x="2413212" y="4591102"/>
            <a:ext cx="3690087" cy="1027980"/>
          </a:xfrm>
          <a:prstGeom prst="rect">
            <a:avLst/>
          </a:prstGeom>
        </p:spPr>
      </p:pic>
      <p:pic>
        <p:nvPicPr>
          <p:cNvPr id="9" name="図 8">
            <a:extLst>
              <a:ext uri="{FF2B5EF4-FFF2-40B4-BE49-F238E27FC236}">
                <a16:creationId xmlns:a16="http://schemas.microsoft.com/office/drawing/2014/main" id="{54188FF1-4076-9FF5-BD50-510E243E8A26}"/>
              </a:ext>
            </a:extLst>
          </p:cNvPr>
          <p:cNvPicPr>
            <a:picLocks noChangeAspect="1"/>
          </p:cNvPicPr>
          <p:nvPr/>
        </p:nvPicPr>
        <p:blipFill>
          <a:blip r:embed="rId10"/>
          <a:stretch>
            <a:fillRect/>
          </a:stretch>
        </p:blipFill>
        <p:spPr>
          <a:xfrm flipV="1">
            <a:off x="0" y="672976"/>
            <a:ext cx="11376025" cy="51218"/>
          </a:xfrm>
          <a:prstGeom prst="rect">
            <a:avLst/>
          </a:prstGeom>
        </p:spPr>
      </p:pic>
      <p:pic>
        <p:nvPicPr>
          <p:cNvPr id="10" name="図 9">
            <a:extLst>
              <a:ext uri="{FF2B5EF4-FFF2-40B4-BE49-F238E27FC236}">
                <a16:creationId xmlns:a16="http://schemas.microsoft.com/office/drawing/2014/main" id="{C6EC6535-7ED2-CA5A-3D5A-0B19C13B1FC7}"/>
              </a:ext>
            </a:extLst>
          </p:cNvPr>
          <p:cNvPicPr>
            <a:picLocks noChangeAspect="1"/>
          </p:cNvPicPr>
          <p:nvPr/>
        </p:nvPicPr>
        <p:blipFill>
          <a:blip r:embed="rId11"/>
          <a:stretch>
            <a:fillRect/>
          </a:stretch>
        </p:blipFill>
        <p:spPr>
          <a:xfrm>
            <a:off x="9954299" y="580736"/>
            <a:ext cx="889335" cy="235698"/>
          </a:xfrm>
          <a:prstGeom prst="rect">
            <a:avLst/>
          </a:prstGeom>
        </p:spPr>
      </p:pic>
      <p:sp>
        <p:nvSpPr>
          <p:cNvPr id="11" name="テキスト ボックス 10">
            <a:extLst>
              <a:ext uri="{FF2B5EF4-FFF2-40B4-BE49-F238E27FC236}">
                <a16:creationId xmlns:a16="http://schemas.microsoft.com/office/drawing/2014/main" id="{A920A95D-AE16-E9BA-C653-B64C9CA92BD9}"/>
              </a:ext>
            </a:extLst>
          </p:cNvPr>
          <p:cNvSpPr txBox="1"/>
          <p:nvPr/>
        </p:nvSpPr>
        <p:spPr>
          <a:xfrm>
            <a:off x="229446" y="5029954"/>
            <a:ext cx="2035620" cy="276999"/>
          </a:xfrm>
          <a:prstGeom prst="rect">
            <a:avLst/>
          </a:prstGeom>
          <a:noFill/>
        </p:spPr>
        <p:txBody>
          <a:bodyPr wrap="square">
            <a:spAutoFit/>
          </a:bodyPr>
          <a:lstStyle>
            <a:defPPr>
              <a:defRPr lang="en-US"/>
            </a:defPPr>
            <a:lvl1pPr>
              <a:defRPr sz="1200" b="1">
                <a:solidFill>
                  <a:srgbClr val="2A395C"/>
                </a:solidFill>
                <a:highlight>
                  <a:srgbClr val="FFFFFF"/>
                </a:highlight>
                <a:latin typeface="ヒラギノ角ゴ Pro W3"/>
              </a:defRPr>
            </a:lvl1pPr>
          </a:lstStyle>
          <a:p>
            <a:pPr algn="ctr"/>
            <a:r>
              <a:rPr lang="ja-JP" altLang="en-US" dirty="0"/>
              <a:t>株式会社オルトメディコ</a:t>
            </a:r>
          </a:p>
        </p:txBody>
      </p:sp>
      <p:pic>
        <p:nvPicPr>
          <p:cNvPr id="13" name="図 12">
            <a:extLst>
              <a:ext uri="{FF2B5EF4-FFF2-40B4-BE49-F238E27FC236}">
                <a16:creationId xmlns:a16="http://schemas.microsoft.com/office/drawing/2014/main" id="{581A3F7C-3A37-47AD-9A40-266C80DFE86D}"/>
              </a:ext>
            </a:extLst>
          </p:cNvPr>
          <p:cNvPicPr>
            <a:picLocks noChangeAspect="1"/>
          </p:cNvPicPr>
          <p:nvPr/>
        </p:nvPicPr>
        <p:blipFill>
          <a:blip r:embed="rId12"/>
          <a:stretch>
            <a:fillRect/>
          </a:stretch>
        </p:blipFill>
        <p:spPr>
          <a:xfrm>
            <a:off x="253475" y="3867871"/>
            <a:ext cx="2085664" cy="1151785"/>
          </a:xfrm>
          <a:prstGeom prst="rect">
            <a:avLst/>
          </a:prstGeom>
        </p:spPr>
      </p:pic>
    </p:spTree>
    <p:extLst>
      <p:ext uri="{BB962C8B-B14F-4D97-AF65-F5344CB8AC3E}">
        <p14:creationId xmlns:p14="http://schemas.microsoft.com/office/powerpoint/2010/main" val="289556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B2B1231-1F39-29D4-3EFE-FCD154E65F1A}"/>
              </a:ext>
            </a:extLst>
          </p:cNvPr>
          <p:cNvSpPr/>
          <p:nvPr/>
        </p:nvSpPr>
        <p:spPr>
          <a:xfrm>
            <a:off x="378699" y="143959"/>
            <a:ext cx="4792616" cy="651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b="1"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会長経歴ー竹埜　正敏</a:t>
            </a:r>
          </a:p>
        </p:txBody>
      </p:sp>
      <p:graphicFrame>
        <p:nvGraphicFramePr>
          <p:cNvPr id="6" name="表 5">
            <a:extLst>
              <a:ext uri="{FF2B5EF4-FFF2-40B4-BE49-F238E27FC236}">
                <a16:creationId xmlns:a16="http://schemas.microsoft.com/office/drawing/2014/main" id="{02266E32-762A-D26F-9D7A-A47693652033}"/>
              </a:ext>
            </a:extLst>
          </p:cNvPr>
          <p:cNvGraphicFramePr>
            <a:graphicFrameLocks noGrp="1"/>
          </p:cNvGraphicFramePr>
          <p:nvPr>
            <p:extLst>
              <p:ext uri="{D42A27DB-BD31-4B8C-83A1-F6EECF244321}">
                <p14:modId xmlns:p14="http://schemas.microsoft.com/office/powerpoint/2010/main" val="1585988897"/>
              </p:ext>
            </p:extLst>
          </p:nvPr>
        </p:nvGraphicFramePr>
        <p:xfrm>
          <a:off x="586410" y="1155671"/>
          <a:ext cx="9891800" cy="5101427"/>
        </p:xfrm>
        <a:graphic>
          <a:graphicData uri="http://schemas.openxmlformats.org/drawingml/2006/table">
            <a:tbl>
              <a:tblPr firstRow="1" firstCol="1" bandRow="1">
                <a:tableStyleId>{10A1B5D5-9B99-4C35-A422-299274C87663}</a:tableStyleId>
              </a:tblPr>
              <a:tblGrid>
                <a:gridCol w="772098">
                  <a:extLst>
                    <a:ext uri="{9D8B030D-6E8A-4147-A177-3AD203B41FA5}">
                      <a16:colId xmlns:a16="http://schemas.microsoft.com/office/drawing/2014/main" val="2361402257"/>
                    </a:ext>
                  </a:extLst>
                </a:gridCol>
                <a:gridCol w="3030880">
                  <a:extLst>
                    <a:ext uri="{9D8B030D-6E8A-4147-A177-3AD203B41FA5}">
                      <a16:colId xmlns:a16="http://schemas.microsoft.com/office/drawing/2014/main" val="3104508348"/>
                    </a:ext>
                  </a:extLst>
                </a:gridCol>
                <a:gridCol w="2068504">
                  <a:extLst>
                    <a:ext uri="{9D8B030D-6E8A-4147-A177-3AD203B41FA5}">
                      <a16:colId xmlns:a16="http://schemas.microsoft.com/office/drawing/2014/main" val="631777170"/>
                    </a:ext>
                  </a:extLst>
                </a:gridCol>
                <a:gridCol w="4020318">
                  <a:extLst>
                    <a:ext uri="{9D8B030D-6E8A-4147-A177-3AD203B41FA5}">
                      <a16:colId xmlns:a16="http://schemas.microsoft.com/office/drawing/2014/main" val="2380439143"/>
                    </a:ext>
                  </a:extLst>
                </a:gridCol>
              </a:tblGrid>
              <a:tr h="447624">
                <a:tc>
                  <a:txBody>
                    <a:bodyPr/>
                    <a:lstStyle/>
                    <a:p>
                      <a:pPr algn="ctr">
                        <a:lnSpc>
                          <a:spcPct val="115000"/>
                        </a:lnSpc>
                      </a:pPr>
                      <a:r>
                        <a:rPr lang="ja-JP" sz="1400" b="0" dirty="0">
                          <a:effectLst/>
                          <a:latin typeface="ＭＳ Ｐゴシック" panose="020B0600070205080204" pitchFamily="50" charset="-128"/>
                          <a:ea typeface="ＭＳ Ｐゴシック" panose="020B0600070205080204" pitchFamily="50" charset="-128"/>
                        </a:rPr>
                        <a:t>No</a:t>
                      </a:r>
                    </a:p>
                  </a:txBody>
                  <a:tcPr marL="68580" marR="68580" marT="0" marB="0" anchor="ctr">
                    <a:solidFill>
                      <a:srgbClr val="7D9B76"/>
                    </a:solidFill>
                  </a:tcPr>
                </a:tc>
                <a:tc>
                  <a:txBody>
                    <a:bodyPr/>
                    <a:lstStyle/>
                    <a:p>
                      <a:pPr algn="ctr">
                        <a:lnSpc>
                          <a:spcPct val="115000"/>
                        </a:lnSpc>
                      </a:pPr>
                      <a:r>
                        <a:rPr lang="ja-JP" altLang="en-US" sz="1400" b="0" dirty="0">
                          <a:effectLst/>
                          <a:latin typeface="ＭＳ Ｐゴシック" panose="020B0600070205080204" pitchFamily="50" charset="-128"/>
                          <a:ea typeface="ＭＳ Ｐゴシック" panose="020B0600070205080204" pitchFamily="50" charset="-128"/>
                        </a:rPr>
                        <a:t>所　　属</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solidFill>
                      <a:srgbClr val="7D9B76"/>
                    </a:solidFill>
                  </a:tcPr>
                </a:tc>
                <a:tc>
                  <a:txBody>
                    <a:bodyPr/>
                    <a:lstStyle/>
                    <a:p>
                      <a:pPr algn="ctr">
                        <a:lnSpc>
                          <a:spcPct val="115000"/>
                        </a:lnSpc>
                      </a:pPr>
                      <a:r>
                        <a:rPr lang="ja-JP" altLang="en-US" sz="1400" b="0" dirty="0">
                          <a:effectLst/>
                          <a:latin typeface="ＭＳ Ｐゴシック" panose="020B0600070205080204" pitchFamily="50" charset="-128"/>
                          <a:ea typeface="ＭＳ Ｐゴシック" panose="020B0600070205080204" pitchFamily="50" charset="-128"/>
                        </a:rPr>
                        <a:t>年</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solidFill>
                      <a:srgbClr val="7D9B76"/>
                    </a:solidFill>
                  </a:tcPr>
                </a:tc>
                <a:tc>
                  <a:txBody>
                    <a:bodyPr/>
                    <a:lstStyle/>
                    <a:p>
                      <a:pPr algn="ctr">
                        <a:lnSpc>
                          <a:spcPct val="115000"/>
                        </a:lnSpc>
                      </a:pPr>
                      <a:r>
                        <a:rPr lang="ja-JP" sz="1400" b="0" dirty="0">
                          <a:effectLst/>
                          <a:latin typeface="ＭＳ Ｐゴシック" panose="020B0600070205080204" pitchFamily="50" charset="-128"/>
                          <a:ea typeface="ＭＳ Ｐゴシック" panose="020B0600070205080204" pitchFamily="50" charset="-128"/>
                        </a:rPr>
                        <a:t>主な</a:t>
                      </a:r>
                      <a:r>
                        <a:rPr lang="ja-JP" altLang="en-US" sz="1400" b="0" dirty="0">
                          <a:effectLst/>
                          <a:latin typeface="ＭＳ Ｐゴシック" panose="020B0600070205080204" pitchFamily="50" charset="-128"/>
                          <a:ea typeface="ＭＳ Ｐゴシック" panose="020B0600070205080204" pitchFamily="50" charset="-128"/>
                        </a:rPr>
                        <a:t>内容</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solidFill>
                      <a:srgbClr val="7D9B76"/>
                    </a:solidFill>
                  </a:tcPr>
                </a:tc>
                <a:extLst>
                  <a:ext uri="{0D108BD9-81ED-4DB2-BD59-A6C34878D82A}">
                    <a16:rowId xmlns:a16="http://schemas.microsoft.com/office/drawing/2014/main" val="2538864474"/>
                  </a:ext>
                </a:extLst>
              </a:tr>
              <a:tr h="447624">
                <a:tc>
                  <a:txBody>
                    <a:bodyPr/>
                    <a:lstStyle/>
                    <a:p>
                      <a:pPr algn="ctr">
                        <a:lnSpc>
                          <a:spcPct val="115000"/>
                        </a:lnSpc>
                      </a:pPr>
                      <a:r>
                        <a:rPr lang="ja-JP" altLang="en-US" sz="1400" b="0" dirty="0">
                          <a:effectLst/>
                          <a:latin typeface="ＭＳ Ｐゴシック" panose="020B0600070205080204" pitchFamily="50" charset="-128"/>
                          <a:ea typeface="ＭＳ Ｐゴシック" panose="020B0600070205080204" pitchFamily="50" charset="-128"/>
                        </a:rPr>
                        <a:t>学歴</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nSpc>
                          <a:spcPct val="115000"/>
                        </a:lnSpc>
                      </a:pPr>
                      <a:r>
                        <a:rPr lang="ja-JP" altLang="en-US" sz="1400" b="0" kern="100" dirty="0">
                          <a:latin typeface="ＭＳ Ｐゴシック" panose="020B0600070205080204" pitchFamily="50" charset="-128"/>
                          <a:ea typeface="ＭＳ Ｐゴシック" panose="020B0600070205080204" pitchFamily="50" charset="-128"/>
                        </a:rPr>
                        <a:t>東京水産大学</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gn="l">
                        <a:lnSpc>
                          <a:spcPct val="115000"/>
                        </a:lnSpc>
                      </a:pPr>
                      <a:r>
                        <a:rPr lang="en-US" altLang="ja-JP" sz="1400" b="0" dirty="0">
                          <a:effectLst/>
                          <a:latin typeface="ＭＳ Ｐゴシック" panose="020B0600070205080204" pitchFamily="50" charset="-128"/>
                          <a:ea typeface="ＭＳ Ｐゴシック" panose="020B0600070205080204" pitchFamily="50" charset="-128"/>
                        </a:rPr>
                        <a:t>1978</a:t>
                      </a:r>
                      <a:r>
                        <a:rPr lang="ja-JP" altLang="en-US" sz="1400" b="0" dirty="0">
                          <a:effectLst/>
                          <a:latin typeface="ＭＳ Ｐゴシック" panose="020B0600070205080204" pitchFamily="50" charset="-128"/>
                          <a:ea typeface="ＭＳ Ｐゴシック" panose="020B0600070205080204" pitchFamily="50" charset="-128"/>
                        </a:rPr>
                        <a:t>年</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gn="l">
                        <a:lnSpc>
                          <a:spcPct val="115000"/>
                        </a:lnSpc>
                      </a:pPr>
                      <a:r>
                        <a:rPr lang="zh-CN" altLang="en-US" sz="1400" b="0" dirty="0">
                          <a:effectLst/>
                          <a:latin typeface="ＭＳ Ｐゴシック" panose="020B0600070205080204" pitchFamily="50" charset="-128"/>
                          <a:ea typeface="ＭＳ Ｐゴシック" panose="020B0600070205080204" pitchFamily="50" charset="-128"/>
                        </a:rPr>
                        <a:t>食品生産科学学科</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extLst>
                  <a:ext uri="{0D108BD9-81ED-4DB2-BD59-A6C34878D82A}">
                    <a16:rowId xmlns:a16="http://schemas.microsoft.com/office/drawing/2014/main" val="2612349953"/>
                  </a:ext>
                </a:extLst>
              </a:tr>
              <a:tr h="447624">
                <a:tc rowSpan="8">
                  <a:txBody>
                    <a:bodyPr/>
                    <a:lstStyle/>
                    <a:p>
                      <a:pPr algn="ctr">
                        <a:lnSpc>
                          <a:spcPct val="115000"/>
                        </a:lnSpc>
                      </a:pPr>
                      <a:r>
                        <a:rPr lang="ja-JP" altLang="en-US" sz="1400" b="0" dirty="0">
                          <a:effectLst/>
                          <a:latin typeface="ＭＳ Ｐゴシック" panose="020B0600070205080204" pitchFamily="50" charset="-128"/>
                          <a:ea typeface="ＭＳ Ｐゴシック" panose="020B0600070205080204" pitchFamily="50" charset="-128"/>
                        </a:rPr>
                        <a:t>職歴</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nSpc>
                          <a:spcPct val="115000"/>
                        </a:lnSpc>
                      </a:pPr>
                      <a:r>
                        <a:rPr lang="zh-TW" altLang="en-US" sz="1400" b="0" kern="100" dirty="0">
                          <a:latin typeface="ＭＳ Ｐゴシック" panose="020B0600070205080204" pitchFamily="50" charset="-128"/>
                          <a:ea typeface="ＭＳ Ｐゴシック" panose="020B0600070205080204" pitchFamily="50" charset="-128"/>
                        </a:rPr>
                        <a:t>大洋漁業株式会社</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gn="l">
                        <a:lnSpc>
                          <a:spcPct val="115000"/>
                        </a:lnSpc>
                      </a:pPr>
                      <a:r>
                        <a:rPr lang="en-US" altLang="ja-JP" sz="1400" b="0" kern="100" dirty="0">
                          <a:latin typeface="ＭＳ Ｐゴシック" panose="020B0600070205080204" pitchFamily="50" charset="-128"/>
                          <a:ea typeface="ＭＳ Ｐゴシック" panose="020B0600070205080204" pitchFamily="50" charset="-128"/>
                        </a:rPr>
                        <a:t>1978</a:t>
                      </a:r>
                      <a:r>
                        <a:rPr lang="ja-JP" altLang="en-US" sz="1400" b="0" kern="100" dirty="0">
                          <a:latin typeface="ＭＳ Ｐゴシック" panose="020B0600070205080204" pitchFamily="50" charset="-128"/>
                          <a:ea typeface="ＭＳ Ｐゴシック" panose="020B0600070205080204" pitchFamily="50" charset="-128"/>
                        </a:rPr>
                        <a:t>年</a:t>
                      </a:r>
                      <a:r>
                        <a:rPr lang="en-US" altLang="ja-JP" sz="1400" b="0" kern="100" dirty="0">
                          <a:latin typeface="ＭＳ Ｐゴシック" panose="020B0600070205080204" pitchFamily="50" charset="-128"/>
                          <a:ea typeface="ＭＳ Ｐゴシック" panose="020B0600070205080204" pitchFamily="50" charset="-128"/>
                        </a:rPr>
                        <a:t>4</a:t>
                      </a:r>
                      <a:r>
                        <a:rPr lang="ja-JP" altLang="en-US" sz="1400" b="0" kern="100" dirty="0">
                          <a:latin typeface="ＭＳ Ｐゴシック" panose="020B0600070205080204" pitchFamily="50" charset="-128"/>
                          <a:ea typeface="ＭＳ Ｐゴシック" panose="020B0600070205080204" pitchFamily="50" charset="-128"/>
                        </a:rPr>
                        <a:t>月～</a:t>
                      </a:r>
                      <a:r>
                        <a:rPr lang="en-US" altLang="ja-JP" sz="1400" b="0" kern="100" dirty="0">
                          <a:latin typeface="ＭＳ Ｐゴシック" panose="020B0600070205080204" pitchFamily="50" charset="-128"/>
                          <a:ea typeface="ＭＳ Ｐゴシック" panose="020B0600070205080204" pitchFamily="50" charset="-128"/>
                        </a:rPr>
                        <a:t>1993</a:t>
                      </a:r>
                      <a:r>
                        <a:rPr lang="ja-JP" altLang="en-US" sz="1400" b="0" kern="100" dirty="0">
                          <a:latin typeface="ＭＳ Ｐゴシック" panose="020B0600070205080204" pitchFamily="50" charset="-128"/>
                          <a:ea typeface="ＭＳ Ｐゴシック" panose="020B0600070205080204" pitchFamily="50" charset="-128"/>
                        </a:rPr>
                        <a:t>年</a:t>
                      </a:r>
                      <a:r>
                        <a:rPr lang="en-US" altLang="ja-JP" sz="1400" b="0" kern="100" dirty="0">
                          <a:latin typeface="ＭＳ Ｐゴシック" panose="020B0600070205080204" pitchFamily="50" charset="-128"/>
                          <a:ea typeface="ＭＳ Ｐゴシック" panose="020B0600070205080204" pitchFamily="50" charset="-128"/>
                        </a:rPr>
                        <a:t>3</a:t>
                      </a:r>
                      <a:r>
                        <a:rPr lang="ja-JP" altLang="en-US" sz="1400" b="0" kern="100" dirty="0">
                          <a:latin typeface="ＭＳ Ｐゴシック" panose="020B0600070205080204" pitchFamily="50" charset="-128"/>
                          <a:ea typeface="ＭＳ Ｐゴシック" panose="020B0600070205080204" pitchFamily="50" charset="-128"/>
                        </a:rPr>
                        <a:t>月</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gn="l">
                        <a:lnSpc>
                          <a:spcPct val="115000"/>
                        </a:lnSpc>
                      </a:pP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冷凍工場</a:t>
                      </a:r>
                      <a:r>
                        <a:rPr kumimoji="1" lang="ja-JP" altLang="en-US" sz="1400" kern="1200" dirty="0">
                          <a:solidFill>
                            <a:schemeClr val="dk1"/>
                          </a:solidFill>
                          <a:effectLst/>
                          <a:latin typeface="ＭＳ Ｐゴシック" panose="020B0600070205080204" pitchFamily="50" charset="-128"/>
                          <a:ea typeface="ＭＳ Ｐゴシック" panose="020B0600070205080204" pitchFamily="50" charset="-128"/>
                          <a:cs typeface="+mn-cs"/>
                        </a:rPr>
                        <a:t>の建設、製品製造技術の指導</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extLst>
                  <a:ext uri="{0D108BD9-81ED-4DB2-BD59-A6C34878D82A}">
                    <a16:rowId xmlns:a16="http://schemas.microsoft.com/office/drawing/2014/main" val="952240172"/>
                  </a:ext>
                </a:extLst>
              </a:tr>
              <a:tr h="1040870">
                <a:tc vMerge="1">
                  <a:txBody>
                    <a:bodyPr/>
                    <a:lstStyle/>
                    <a:p>
                      <a:pPr algn="ctr">
                        <a:lnSpc>
                          <a:spcPct val="115000"/>
                        </a:lnSpc>
                      </a:pPr>
                      <a:endParaRPr lang="ja-JP" sz="1200" b="0" dirty="0">
                        <a:effectLst/>
                        <a:latin typeface="ＭＳ Ｐゴシック" panose="020B0600070205080204" pitchFamily="50" charset="-128"/>
                        <a:ea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富士通商株式会社</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gn="l">
                        <a:lnSpc>
                          <a:spcPct val="115000"/>
                        </a:lnSpc>
                      </a:pPr>
                      <a:r>
                        <a:rPr lang="en-US" altLang="ja-JP" sz="1400" b="0" dirty="0">
                          <a:effectLst/>
                          <a:latin typeface="ＭＳ Ｐゴシック" panose="020B0600070205080204" pitchFamily="50" charset="-128"/>
                          <a:ea typeface="ＭＳ Ｐゴシック" panose="020B0600070205080204" pitchFamily="50" charset="-128"/>
                        </a:rPr>
                        <a:t>1993</a:t>
                      </a:r>
                      <a:r>
                        <a:rPr lang="ja-JP" altLang="en-US" sz="1400" b="0" dirty="0">
                          <a:effectLst/>
                          <a:latin typeface="ＭＳ Ｐゴシック" panose="020B0600070205080204" pitchFamily="50" charset="-128"/>
                          <a:ea typeface="ＭＳ Ｐゴシック" panose="020B0600070205080204" pitchFamily="50" charset="-128"/>
                        </a:rPr>
                        <a:t>年</a:t>
                      </a:r>
                      <a:r>
                        <a:rPr lang="en-US" altLang="ja-JP" sz="1400" b="0" dirty="0">
                          <a:effectLst/>
                          <a:latin typeface="ＭＳ Ｐゴシック" panose="020B0600070205080204" pitchFamily="50" charset="-128"/>
                          <a:ea typeface="ＭＳ Ｐゴシック" panose="020B0600070205080204" pitchFamily="50" charset="-128"/>
                        </a:rPr>
                        <a:t>4</a:t>
                      </a:r>
                      <a:r>
                        <a:rPr lang="ja-JP" altLang="en-US" sz="1400" b="0" dirty="0">
                          <a:effectLst/>
                          <a:latin typeface="ＭＳ Ｐゴシック" panose="020B0600070205080204" pitchFamily="50" charset="-128"/>
                          <a:ea typeface="ＭＳ Ｐゴシック" panose="020B0600070205080204" pitchFamily="50" charset="-128"/>
                        </a:rPr>
                        <a:t>月</a:t>
                      </a:r>
                      <a:endParaRPr lang="en-US" altLang="ja-JP" sz="1400" b="0" dirty="0">
                        <a:effectLst/>
                        <a:latin typeface="ＭＳ Ｐゴシック" panose="020B0600070205080204" pitchFamily="50" charset="-128"/>
                        <a:ea typeface="ＭＳ Ｐゴシック" panose="020B0600070205080204" pitchFamily="50" charset="-128"/>
                      </a:endParaRPr>
                    </a:p>
                    <a:p>
                      <a:pPr algn="l">
                        <a:lnSpc>
                          <a:spcPct val="115000"/>
                        </a:lnSpc>
                      </a:pP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2006</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年</a:t>
                      </a: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5</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月</a:t>
                      </a:r>
                      <a:endPar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endParaRPr>
                    </a:p>
                    <a:p>
                      <a:pPr algn="l">
                        <a:lnSpc>
                          <a:spcPct val="115000"/>
                        </a:lnSpc>
                      </a:pP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2008</a:t>
                      </a:r>
                      <a:r>
                        <a:rPr kumimoji="1" lang="ja-JP" altLang="en-US" sz="1400" kern="1200" dirty="0">
                          <a:solidFill>
                            <a:schemeClr val="dk1"/>
                          </a:solidFill>
                          <a:effectLst/>
                          <a:latin typeface="ＭＳ Ｐゴシック" panose="020B0600070205080204" pitchFamily="50" charset="-128"/>
                          <a:ea typeface="ＭＳ Ｐゴシック" panose="020B0600070205080204" pitchFamily="50" charset="-128"/>
                          <a:cs typeface="+mn-cs"/>
                        </a:rPr>
                        <a:t>年</a:t>
                      </a: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6</a:t>
                      </a:r>
                      <a:r>
                        <a:rPr kumimoji="1" lang="ja-JP" altLang="en-US" sz="1400" kern="1200" dirty="0">
                          <a:solidFill>
                            <a:schemeClr val="dk1"/>
                          </a:solidFill>
                          <a:effectLst/>
                          <a:latin typeface="ＭＳ Ｐゴシック" panose="020B0600070205080204" pitchFamily="50" charset="-128"/>
                          <a:ea typeface="ＭＳ Ｐゴシック" panose="020B0600070205080204" pitchFamily="50" charset="-128"/>
                          <a:cs typeface="+mn-cs"/>
                        </a:rPr>
                        <a:t>月</a:t>
                      </a:r>
                      <a:endPar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endParaRPr>
                    </a:p>
                    <a:p>
                      <a:pPr algn="l">
                        <a:lnSpc>
                          <a:spcPct val="115000"/>
                        </a:lnSpc>
                      </a:pP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2017</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年</a:t>
                      </a: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4</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月</a:t>
                      </a:r>
                      <a:endPar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endParaRPr>
                    </a:p>
                    <a:p>
                      <a:pPr algn="l">
                        <a:lnSpc>
                          <a:spcPct val="115000"/>
                        </a:lnSpc>
                      </a:pP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2023</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年</a:t>
                      </a: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4</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月</a:t>
                      </a:r>
                      <a:r>
                        <a:rPr kumimoji="1" lang="ja-JP" altLang="en-US" sz="1400" b="0" kern="1200" dirty="0">
                          <a:solidFill>
                            <a:schemeClr val="dk1"/>
                          </a:solidFill>
                          <a:effectLst/>
                          <a:latin typeface="ＭＳ Ｐゴシック" panose="020B0600070205080204" pitchFamily="50" charset="-128"/>
                          <a:ea typeface="ＭＳ Ｐゴシック" panose="020B0600070205080204" pitchFamily="50" charset="-128"/>
                          <a:cs typeface="+mn-cs"/>
                        </a:rPr>
                        <a:t>～現在</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nSpc>
                          <a:spcPct val="115000"/>
                        </a:lnSpc>
                      </a:pPr>
                      <a:r>
                        <a:rPr lang="ja-JP" altLang="en-US" sz="1400" b="0" dirty="0">
                          <a:effectLst/>
                          <a:latin typeface="ＭＳ Ｐゴシック" panose="020B0600070205080204" pitchFamily="50" charset="-128"/>
                          <a:ea typeface="ＭＳ Ｐゴシック" panose="020B0600070205080204" pitchFamily="50" charset="-128"/>
                        </a:rPr>
                        <a:t>入社</a:t>
                      </a:r>
                      <a:endParaRPr lang="en-US" altLang="ja-JP" sz="1400" b="0" dirty="0">
                        <a:effectLst/>
                        <a:latin typeface="ＭＳ Ｐゴシック" panose="020B0600070205080204" pitchFamily="50" charset="-128"/>
                        <a:ea typeface="ＭＳ Ｐゴシック" panose="020B0600070205080204" pitchFamily="50" charset="-128"/>
                      </a:endParaRPr>
                    </a:p>
                    <a:p>
                      <a:pPr>
                        <a:lnSpc>
                          <a:spcPct val="115000"/>
                        </a:lnSpc>
                      </a:pPr>
                      <a:r>
                        <a:rPr lang="ja-JP" altLang="en-US" sz="1400" b="0" dirty="0">
                          <a:effectLst/>
                          <a:latin typeface="ＭＳ Ｐゴシック" panose="020B0600070205080204" pitchFamily="50" charset="-128"/>
                          <a:ea typeface="ＭＳ Ｐゴシック" panose="020B0600070205080204" pitchFamily="50" charset="-128"/>
                        </a:rPr>
                        <a:t>取締役就任</a:t>
                      </a:r>
                      <a:endParaRPr lang="en-US" altLang="ja-JP" sz="1400" b="0" dirty="0">
                        <a:effectLst/>
                        <a:latin typeface="ＭＳ Ｐゴシック" panose="020B0600070205080204" pitchFamily="50" charset="-128"/>
                        <a:ea typeface="ＭＳ Ｐゴシック" panose="020B0600070205080204" pitchFamily="50" charset="-128"/>
                      </a:endParaRPr>
                    </a:p>
                    <a:p>
                      <a:pPr>
                        <a:lnSpc>
                          <a:spcPct val="115000"/>
                        </a:lnSpc>
                      </a:pPr>
                      <a:r>
                        <a:rPr lang="ja-JP" altLang="en-US" sz="1400" b="0" dirty="0">
                          <a:effectLst/>
                          <a:latin typeface="ＭＳ Ｐゴシック" panose="020B0600070205080204" pitchFamily="50" charset="-128"/>
                          <a:ea typeface="ＭＳ Ｐゴシック" panose="020B0600070205080204" pitchFamily="50" charset="-128"/>
                        </a:rPr>
                        <a:t>食品冷凍技士となる</a:t>
                      </a:r>
                      <a:endParaRPr lang="en-US" altLang="ja-JP" sz="1400" b="0" dirty="0">
                        <a:effectLst/>
                        <a:latin typeface="ＭＳ Ｐゴシック" panose="020B0600070205080204" pitchFamily="50" charset="-128"/>
                        <a:ea typeface="ＭＳ Ｐゴシック" panose="020B0600070205080204" pitchFamily="50" charset="-128"/>
                      </a:endParaRPr>
                    </a:p>
                    <a:p>
                      <a:pPr>
                        <a:lnSpc>
                          <a:spcPct val="115000"/>
                        </a:lnSpc>
                      </a:pPr>
                      <a:r>
                        <a:rPr lang="ja-JP" altLang="en-US" sz="1400" b="0" dirty="0">
                          <a:effectLst/>
                          <a:latin typeface="ＭＳ Ｐゴシック" panose="020B0600070205080204" pitchFamily="50" charset="-128"/>
                          <a:ea typeface="ＭＳ Ｐゴシック" panose="020B0600070205080204" pitchFamily="50" charset="-128"/>
                        </a:rPr>
                        <a:t>常務取締役就任</a:t>
                      </a:r>
                      <a:endParaRPr lang="en-US" altLang="ja-JP" sz="1400" b="0" dirty="0">
                        <a:effectLst/>
                        <a:latin typeface="ＭＳ Ｐゴシック" panose="020B0600070205080204" pitchFamily="50" charset="-128"/>
                        <a:ea typeface="ＭＳ Ｐゴシック" panose="020B0600070205080204" pitchFamily="50" charset="-128"/>
                      </a:endParaRPr>
                    </a:p>
                    <a:p>
                      <a:pPr>
                        <a:lnSpc>
                          <a:spcPct val="115000"/>
                        </a:lnSpc>
                      </a:pPr>
                      <a:r>
                        <a:rPr lang="ja-JP" altLang="en-US" sz="1400" b="0" dirty="0">
                          <a:effectLst/>
                          <a:latin typeface="ＭＳ Ｐゴシック" panose="020B0600070205080204" pitchFamily="50" charset="-128"/>
                          <a:ea typeface="ＭＳ Ｐゴシック" panose="020B0600070205080204" pitchFamily="50" charset="-128"/>
                        </a:rPr>
                        <a:t>相談役就任</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extLst>
                  <a:ext uri="{0D108BD9-81ED-4DB2-BD59-A6C34878D82A}">
                    <a16:rowId xmlns:a16="http://schemas.microsoft.com/office/drawing/2014/main" val="2416452609"/>
                  </a:ext>
                </a:extLst>
              </a:tr>
              <a:tr h="447624">
                <a:tc vMerge="1">
                  <a:txBody>
                    <a:bodyPr/>
                    <a:lstStyle/>
                    <a:p>
                      <a:pPr algn="ctr">
                        <a:lnSpc>
                          <a:spcPct val="115000"/>
                        </a:lnSpc>
                      </a:pPr>
                      <a:endParaRPr lang="ja-JP" sz="1200" b="0" dirty="0">
                        <a:effectLst/>
                        <a:latin typeface="ＭＳ Ｐゴシック" panose="020B0600070205080204" pitchFamily="50" charset="-128"/>
                        <a:ea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cs typeface="+mn-cs"/>
                        </a:rPr>
                        <a:t>東京農業大学で授業と共同研究開始</a:t>
                      </a:r>
                    </a:p>
                  </a:txBody>
                  <a:tcPr marL="68580" marR="68580" marT="0" marB="0" anchor="ctr"/>
                </a:tc>
                <a:tc>
                  <a:txBody>
                    <a:bodyPr/>
                    <a:lstStyle/>
                    <a:p>
                      <a:pPr algn="l">
                        <a:lnSpc>
                          <a:spcPct val="115000"/>
                        </a:lnSpc>
                      </a:pP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2009</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年</a:t>
                      </a: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1</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月</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gn="l">
                        <a:lnSpc>
                          <a:spcPct val="115000"/>
                        </a:lnSpc>
                      </a:pP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extLst>
                  <a:ext uri="{0D108BD9-81ED-4DB2-BD59-A6C34878D82A}">
                    <a16:rowId xmlns:a16="http://schemas.microsoft.com/office/drawing/2014/main" val="426943367"/>
                  </a:ext>
                </a:extLst>
              </a:tr>
              <a:tr h="411043">
                <a:tc vMerge="1">
                  <a:txBody>
                    <a:bodyPr/>
                    <a:lstStyle/>
                    <a:p>
                      <a:endParaRPr kumimoji="1" lang="ja-JP" altLang="en-US"/>
                    </a:p>
                  </a:txBody>
                  <a:tcPr/>
                </a:tc>
                <a:tc>
                  <a:txBody>
                    <a:bodyPr/>
                    <a:lstStyle/>
                    <a:p>
                      <a:pPr>
                        <a:lnSpc>
                          <a:spcPct val="115000"/>
                        </a:lnSpc>
                      </a:pP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日本国文部科学省基盤研究審査合格</a:t>
                      </a:r>
                      <a:endParaRPr kumimoji="1" lang="ja-JP" altLang="en-US" sz="1400" b="0" kern="100" dirty="0">
                        <a:solidFill>
                          <a:schemeClr val="tx1"/>
                        </a:solidFill>
                        <a:latin typeface="ＭＳ Ｐゴシック" panose="020B0600070205080204" pitchFamily="50" charset="-128"/>
                        <a:ea typeface="ＭＳ Ｐゴシック" panose="020B0600070205080204" pitchFamily="50" charset="-128"/>
                        <a:cs typeface="+mn-cs"/>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2015</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年</a:t>
                      </a: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4</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月</a:t>
                      </a:r>
                      <a:endParaRPr lang="ja-JP" alt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2019</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年まで</a:t>
                      </a: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5</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年間の研究費支給決定</a:t>
                      </a:r>
                      <a:endParaRPr kumimoji="1" lang="ja-JP" altLang="ja-JP" sz="1400" b="0" kern="1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8962810"/>
                  </a:ext>
                </a:extLst>
              </a:tr>
              <a:tr h="411043">
                <a:tc vMerge="1">
                  <a:txBody>
                    <a:bodyPr/>
                    <a:lstStyle/>
                    <a:p>
                      <a:endParaRPr kumimoji="1" lang="ja-JP" altLang="en-US"/>
                    </a:p>
                  </a:txBody>
                  <a:tcPr/>
                </a:tc>
                <a:tc>
                  <a:txBody>
                    <a:bodyPr/>
                    <a:lstStyle/>
                    <a:p>
                      <a:pPr>
                        <a:lnSpc>
                          <a:spcPct val="115000"/>
                        </a:lnSpc>
                      </a:pP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輸入冷凍野菜品質安全協議会</a:t>
                      </a:r>
                      <a:endParaRPr kumimoji="1" lang="ja-JP" altLang="en-US" sz="1400" b="0" kern="100" dirty="0">
                        <a:solidFill>
                          <a:schemeClr val="tx1"/>
                        </a:solidFill>
                        <a:latin typeface="ＭＳ Ｐゴシック" panose="020B0600070205080204" pitchFamily="50" charset="-128"/>
                        <a:ea typeface="ＭＳ Ｐゴシック" panose="020B0600070205080204" pitchFamily="50" charset="-128"/>
                        <a:cs typeface="+mn-cs"/>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2016</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年</a:t>
                      </a: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4</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月</a:t>
                      </a:r>
                      <a:endParaRPr kumimoji="1" lang="ja-JP" altLang="ja-JP" sz="1400" b="0" kern="1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委員長就任　海外交流委員会担当　運営委員兼務 </a:t>
                      </a:r>
                      <a:endParaRPr kumimoji="1" lang="ja-JP" altLang="ja-JP" sz="1400" b="0" kern="1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17716651"/>
                  </a:ext>
                </a:extLst>
              </a:tr>
              <a:tr h="411043">
                <a:tc vMerge="1">
                  <a:txBody>
                    <a:bodyPr/>
                    <a:lstStyle/>
                    <a:p>
                      <a:pPr algn="ctr">
                        <a:lnSpc>
                          <a:spcPct val="115000"/>
                        </a:lnSpc>
                      </a:pPr>
                      <a:endParaRPr lang="ja-JP" sz="1200" b="0" dirty="0">
                        <a:effectLst/>
                        <a:latin typeface="ＭＳ Ｐゴシック" panose="020B0600070205080204" pitchFamily="50" charset="-128"/>
                        <a:ea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日本空調学会</a:t>
                      </a:r>
                      <a:endParaRPr kumimoji="1" lang="ja-JP" altLang="ja-JP" sz="1400" b="0" kern="100" dirty="0">
                        <a:solidFill>
                          <a:schemeClr val="tx1"/>
                        </a:solidFill>
                        <a:latin typeface="ＭＳ Ｐゴシック" panose="020B0600070205080204" pitchFamily="50" charset="-128"/>
                        <a:ea typeface="ＭＳ Ｐゴシック" panose="020B0600070205080204" pitchFamily="50" charset="-128"/>
                        <a:cs typeface="+mn-cs"/>
                      </a:endParaRPr>
                    </a:p>
                  </a:txBody>
                  <a:tcPr marL="68580" marR="68580" marT="0" marB="0" anchor="ctr"/>
                </a:tc>
                <a:tc>
                  <a:txBody>
                    <a:bodyPr/>
                    <a:lstStyle/>
                    <a:p>
                      <a:pPr algn="l">
                        <a:lnSpc>
                          <a:spcPct val="115000"/>
                        </a:lnSpc>
                      </a:pP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2017</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年</a:t>
                      </a: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6</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月</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gn="l">
                        <a:lnSpc>
                          <a:spcPct val="115000"/>
                        </a:lnSpc>
                      </a:pP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参与称号授与</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extLst>
                  <a:ext uri="{0D108BD9-81ED-4DB2-BD59-A6C34878D82A}">
                    <a16:rowId xmlns:a16="http://schemas.microsoft.com/office/drawing/2014/main" val="3894814030"/>
                  </a:ext>
                </a:extLst>
              </a:tr>
              <a:tr h="422864">
                <a:tc vMerge="1">
                  <a:txBody>
                    <a:bodyPr/>
                    <a:lstStyle/>
                    <a:p>
                      <a:pPr algn="ctr">
                        <a:lnSpc>
                          <a:spcPct val="115000"/>
                        </a:lnSpc>
                      </a:pPr>
                      <a:endParaRPr lang="ja-JP" sz="1200" b="0" dirty="0">
                        <a:effectLst/>
                        <a:latin typeface="ＭＳ Ｐゴシック" panose="020B0600070205080204" pitchFamily="50" charset="-128"/>
                        <a:ea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メリータイムフーズ株式会社</a:t>
                      </a:r>
                      <a:endParaRPr kumimoji="1" lang="ja-JP" altLang="ja-JP" sz="1400" b="0" kern="100" dirty="0">
                        <a:solidFill>
                          <a:schemeClr val="tx1"/>
                        </a:solidFill>
                        <a:latin typeface="ＭＳ Ｐゴシック" panose="020B0600070205080204" pitchFamily="50" charset="-128"/>
                        <a:ea typeface="ＭＳ Ｐゴシック" panose="020B0600070205080204" pitchFamily="50" charset="-128"/>
                        <a:cs typeface="+mn-cs"/>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2023</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年</a:t>
                      </a: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10</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月</a:t>
                      </a:r>
                      <a:r>
                        <a:rPr kumimoji="1" lang="ja-JP" altLang="en-US" sz="1400" b="0" kern="1200" dirty="0">
                          <a:solidFill>
                            <a:schemeClr val="dk1"/>
                          </a:solidFill>
                          <a:effectLst/>
                          <a:latin typeface="ＭＳ Ｐゴシック" panose="020B0600070205080204" pitchFamily="50" charset="-128"/>
                          <a:ea typeface="ＭＳ Ｐゴシック" panose="020B0600070205080204" pitchFamily="50" charset="-128"/>
                          <a:cs typeface="+mn-cs"/>
                        </a:rPr>
                        <a:t>～現在</a:t>
                      </a:r>
                      <a:endParaRPr lang="ja-JP" alt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ja-JP" altLang="en-US" sz="1400" b="0" kern="1200" dirty="0">
                          <a:solidFill>
                            <a:schemeClr val="dk1"/>
                          </a:solidFill>
                          <a:effectLst/>
                          <a:latin typeface="ＭＳ Ｐゴシック" panose="020B0600070205080204" pitchFamily="50" charset="-128"/>
                          <a:ea typeface="ＭＳ Ｐゴシック" panose="020B0600070205080204" pitchFamily="50" charset="-128"/>
                          <a:cs typeface="+mn-cs"/>
                        </a:rPr>
                        <a:t>技術顧問</a:t>
                      </a:r>
                      <a:endParaRPr lang="ja-JP" alt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extLst>
                  <a:ext uri="{0D108BD9-81ED-4DB2-BD59-A6C34878D82A}">
                    <a16:rowId xmlns:a16="http://schemas.microsoft.com/office/drawing/2014/main" val="1944383046"/>
                  </a:ext>
                </a:extLst>
              </a:tr>
              <a:tr h="422864">
                <a:tc vMerge="1">
                  <a:txBody>
                    <a:bodyPr/>
                    <a:lstStyle/>
                    <a:p>
                      <a:pPr algn="ctr">
                        <a:lnSpc>
                          <a:spcPct val="115000"/>
                        </a:lnSpc>
                      </a:pPr>
                      <a:endParaRPr lang="ja-JP" sz="1200" b="0" dirty="0">
                        <a:effectLst/>
                        <a:latin typeface="ＭＳ Ｐゴシック" panose="020B0600070205080204" pitchFamily="50" charset="-128"/>
                        <a:ea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cs typeface="+mn-cs"/>
                        </a:rPr>
                        <a:t>株式会社</a:t>
                      </a: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cs typeface="+mn-cs"/>
                        </a:rPr>
                        <a:t>WORSO</a:t>
                      </a:r>
                      <a:endParaRPr kumimoji="1" lang="ja-JP" altLang="ja-JP" sz="1400" b="0" kern="100" dirty="0">
                        <a:solidFill>
                          <a:schemeClr val="tx1"/>
                        </a:solidFill>
                        <a:latin typeface="ＭＳ Ｐゴシック" panose="020B0600070205080204" pitchFamily="50" charset="-128"/>
                        <a:ea typeface="ＭＳ Ｐゴシック" panose="020B0600070205080204" pitchFamily="50" charset="-128"/>
                        <a:cs typeface="+mn-cs"/>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2023</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年</a:t>
                      </a:r>
                      <a:r>
                        <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10</a:t>
                      </a:r>
                      <a:r>
                        <a:rPr kumimoji="1" lang="ja-JP"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rPr>
                        <a:t>月</a:t>
                      </a:r>
                      <a:endParaRPr kumimoji="1" lang="en-US" altLang="ja-JP" sz="1400" kern="1200" dirty="0">
                        <a:solidFill>
                          <a:schemeClr val="dk1"/>
                        </a:solidFill>
                        <a:effectLst/>
                        <a:latin typeface="ＭＳ Ｐゴシック" panose="020B0600070205080204" pitchFamily="50" charset="-128"/>
                        <a:ea typeface="ＭＳ Ｐゴシック" panose="020B0600070205080204" pitchFamily="50" charset="-128"/>
                        <a:cs typeface="+mn-cs"/>
                      </a:endParaRPr>
                    </a:p>
                    <a:p>
                      <a:pPr marL="0" marR="0" lvl="0" indent="0" algn="l" defTabSz="853227" rtl="0" eaLnBrk="1" fontAlgn="auto" latinLnBrk="0" hangingPunct="1">
                        <a:lnSpc>
                          <a:spcPct val="115000"/>
                        </a:lnSpc>
                        <a:spcBef>
                          <a:spcPts val="0"/>
                        </a:spcBef>
                        <a:spcAft>
                          <a:spcPts val="0"/>
                        </a:spcAft>
                        <a:buClrTx/>
                        <a:buSzTx/>
                        <a:buFontTx/>
                        <a:buNone/>
                        <a:tabLst/>
                        <a:defRPr/>
                      </a:pPr>
                      <a:r>
                        <a:rPr kumimoji="1" lang="en-US" altLang="ja-JP" sz="1400" b="0" kern="1200" dirty="0">
                          <a:solidFill>
                            <a:schemeClr val="dk1"/>
                          </a:solidFill>
                          <a:effectLst/>
                          <a:latin typeface="ＭＳ Ｐゴシック" panose="020B0600070205080204" pitchFamily="50" charset="-128"/>
                          <a:ea typeface="ＭＳ Ｐゴシック" panose="020B0600070205080204" pitchFamily="50" charset="-128"/>
                          <a:cs typeface="+mn-cs"/>
                        </a:rPr>
                        <a:t>2024</a:t>
                      </a:r>
                      <a:r>
                        <a:rPr kumimoji="1" lang="ja-JP" altLang="en-US" sz="1400" b="0" kern="1200" dirty="0">
                          <a:solidFill>
                            <a:schemeClr val="dk1"/>
                          </a:solidFill>
                          <a:effectLst/>
                          <a:latin typeface="ＭＳ Ｐゴシック" panose="020B0600070205080204" pitchFamily="50" charset="-128"/>
                          <a:ea typeface="ＭＳ Ｐゴシック" panose="020B0600070205080204" pitchFamily="50" charset="-128"/>
                          <a:cs typeface="+mn-cs"/>
                        </a:rPr>
                        <a:t>年</a:t>
                      </a:r>
                      <a:r>
                        <a:rPr kumimoji="1" lang="en-US" altLang="ja-JP" sz="1400" b="0" kern="1200" dirty="0">
                          <a:solidFill>
                            <a:schemeClr val="dk1"/>
                          </a:solidFill>
                          <a:effectLst/>
                          <a:latin typeface="ＭＳ Ｐゴシック" panose="020B0600070205080204" pitchFamily="50" charset="-128"/>
                          <a:ea typeface="ＭＳ Ｐゴシック" panose="020B0600070205080204" pitchFamily="50" charset="-128"/>
                          <a:cs typeface="+mn-cs"/>
                        </a:rPr>
                        <a:t>1</a:t>
                      </a:r>
                      <a:r>
                        <a:rPr kumimoji="1" lang="ja-JP" altLang="en-US" sz="1400" b="0" kern="1200" dirty="0">
                          <a:solidFill>
                            <a:schemeClr val="dk1"/>
                          </a:solidFill>
                          <a:effectLst/>
                          <a:latin typeface="ＭＳ Ｐゴシック" panose="020B0600070205080204" pitchFamily="50" charset="-128"/>
                          <a:ea typeface="ＭＳ Ｐゴシック" panose="020B0600070205080204" pitchFamily="50" charset="-128"/>
                          <a:cs typeface="+mn-cs"/>
                        </a:rPr>
                        <a:t>月～現在</a:t>
                      </a:r>
                      <a:endParaRPr lang="ja-JP" alt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lang="ja-JP" altLang="en-US" sz="1400" b="0" dirty="0">
                          <a:effectLst/>
                          <a:latin typeface="ＭＳ Ｐゴシック" panose="020B0600070205080204" pitchFamily="50" charset="-128"/>
                          <a:ea typeface="ＭＳ Ｐゴシック" panose="020B0600070205080204" pitchFamily="50" charset="-128"/>
                        </a:rPr>
                        <a:t>技術顧問</a:t>
                      </a:r>
                      <a:endParaRPr lang="en-US" altLang="ja-JP" sz="1400" b="0" dirty="0">
                        <a:effectLst/>
                        <a:latin typeface="ＭＳ Ｐゴシック" panose="020B0600070205080204" pitchFamily="50" charset="-128"/>
                        <a:ea typeface="ＭＳ Ｐゴシック" panose="020B0600070205080204" pitchFamily="50" charset="-128"/>
                      </a:endParaRPr>
                    </a:p>
                    <a:p>
                      <a:pPr marL="0" marR="0" lvl="0" indent="0" algn="l" defTabSz="853227" rtl="0" eaLnBrk="1" fontAlgn="auto" latinLnBrk="0" hangingPunct="1">
                        <a:lnSpc>
                          <a:spcPct val="115000"/>
                        </a:lnSpc>
                        <a:spcBef>
                          <a:spcPts val="0"/>
                        </a:spcBef>
                        <a:spcAft>
                          <a:spcPts val="0"/>
                        </a:spcAft>
                        <a:buClrTx/>
                        <a:buSzTx/>
                        <a:buFontTx/>
                        <a:buNone/>
                        <a:tabLst/>
                        <a:defRPr/>
                      </a:pPr>
                      <a:r>
                        <a:rPr lang="ja-JP" altLang="en-US" sz="1400" b="0" dirty="0">
                          <a:effectLst/>
                          <a:latin typeface="ＭＳ Ｐゴシック" panose="020B0600070205080204" pitchFamily="50" charset="-128"/>
                          <a:ea typeface="ＭＳ Ｐゴシック" panose="020B0600070205080204" pitchFamily="50" charset="-128"/>
                        </a:rPr>
                        <a:t>会長</a:t>
                      </a:r>
                      <a:endParaRPr lang="ja-JP" alt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extLst>
                  <a:ext uri="{0D108BD9-81ED-4DB2-BD59-A6C34878D82A}">
                    <a16:rowId xmlns:a16="http://schemas.microsoft.com/office/drawing/2014/main" val="3739238142"/>
                  </a:ext>
                </a:extLst>
              </a:tr>
            </a:tbl>
          </a:graphicData>
        </a:graphic>
      </p:graphicFrame>
      <p:sp>
        <p:nvSpPr>
          <p:cNvPr id="2" name="スライド番号プレースホルダー 1">
            <a:extLst>
              <a:ext uri="{FF2B5EF4-FFF2-40B4-BE49-F238E27FC236}">
                <a16:creationId xmlns:a16="http://schemas.microsoft.com/office/drawing/2014/main" id="{1937B65D-B093-CA82-A1C4-35DFF76D938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A83ACC-79BE-40C7-A1EF-E2DCDB497777}" type="slidenum">
              <a:rPr kumimoji="1" lang="ja-JP" altLang="en-US" sz="112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12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40450D48-70F1-9C87-A93F-9F01DCA4984F}"/>
              </a:ext>
            </a:extLst>
          </p:cNvPr>
          <p:cNvPicPr>
            <a:picLocks noChangeAspect="1"/>
          </p:cNvPicPr>
          <p:nvPr/>
        </p:nvPicPr>
        <p:blipFill>
          <a:blip r:embed="rId3"/>
          <a:stretch>
            <a:fillRect/>
          </a:stretch>
        </p:blipFill>
        <p:spPr>
          <a:xfrm flipV="1">
            <a:off x="0" y="672976"/>
            <a:ext cx="11376025" cy="51218"/>
          </a:xfrm>
          <a:prstGeom prst="rect">
            <a:avLst/>
          </a:prstGeom>
        </p:spPr>
      </p:pic>
      <p:pic>
        <p:nvPicPr>
          <p:cNvPr id="9" name="図 8">
            <a:extLst>
              <a:ext uri="{FF2B5EF4-FFF2-40B4-BE49-F238E27FC236}">
                <a16:creationId xmlns:a16="http://schemas.microsoft.com/office/drawing/2014/main" id="{18208F05-3AF1-C6C8-6DDA-A14B9CA61C1A}"/>
              </a:ext>
            </a:extLst>
          </p:cNvPr>
          <p:cNvPicPr>
            <a:picLocks noChangeAspect="1"/>
          </p:cNvPicPr>
          <p:nvPr/>
        </p:nvPicPr>
        <p:blipFill>
          <a:blip r:embed="rId4"/>
          <a:stretch>
            <a:fillRect/>
          </a:stretch>
        </p:blipFill>
        <p:spPr>
          <a:xfrm>
            <a:off x="9954299" y="580736"/>
            <a:ext cx="889335" cy="235698"/>
          </a:xfrm>
          <a:prstGeom prst="rect">
            <a:avLst/>
          </a:prstGeom>
        </p:spPr>
      </p:pic>
    </p:spTree>
    <p:extLst>
      <p:ext uri="{BB962C8B-B14F-4D97-AF65-F5344CB8AC3E}">
        <p14:creationId xmlns:p14="http://schemas.microsoft.com/office/powerpoint/2010/main" val="202647801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B2B1231-1F39-29D4-3EFE-FCD154E65F1A}"/>
              </a:ext>
            </a:extLst>
          </p:cNvPr>
          <p:cNvSpPr/>
          <p:nvPr/>
        </p:nvSpPr>
        <p:spPr>
          <a:xfrm>
            <a:off x="378700" y="184765"/>
            <a:ext cx="4792616" cy="651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b="1"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代表取締役経歴ー金石　恵佳</a:t>
            </a:r>
          </a:p>
        </p:txBody>
      </p:sp>
      <p:graphicFrame>
        <p:nvGraphicFramePr>
          <p:cNvPr id="6" name="表 5">
            <a:extLst>
              <a:ext uri="{FF2B5EF4-FFF2-40B4-BE49-F238E27FC236}">
                <a16:creationId xmlns:a16="http://schemas.microsoft.com/office/drawing/2014/main" id="{02266E32-762A-D26F-9D7A-A47693652033}"/>
              </a:ext>
            </a:extLst>
          </p:cNvPr>
          <p:cNvGraphicFramePr>
            <a:graphicFrameLocks noGrp="1"/>
          </p:cNvGraphicFramePr>
          <p:nvPr>
            <p:extLst>
              <p:ext uri="{D42A27DB-BD31-4B8C-83A1-F6EECF244321}">
                <p14:modId xmlns:p14="http://schemas.microsoft.com/office/powerpoint/2010/main" val="3889702558"/>
              </p:ext>
            </p:extLst>
          </p:nvPr>
        </p:nvGraphicFramePr>
        <p:xfrm>
          <a:off x="754807" y="1402388"/>
          <a:ext cx="9696107" cy="4258676"/>
        </p:xfrm>
        <a:graphic>
          <a:graphicData uri="http://schemas.openxmlformats.org/drawingml/2006/table">
            <a:tbl>
              <a:tblPr firstRow="1" firstCol="1" bandRow="1">
                <a:tableStyleId>{10A1B5D5-9B99-4C35-A422-299274C87663}</a:tableStyleId>
              </a:tblPr>
              <a:tblGrid>
                <a:gridCol w="756823">
                  <a:extLst>
                    <a:ext uri="{9D8B030D-6E8A-4147-A177-3AD203B41FA5}">
                      <a16:colId xmlns:a16="http://schemas.microsoft.com/office/drawing/2014/main" val="2361402257"/>
                    </a:ext>
                  </a:extLst>
                </a:gridCol>
                <a:gridCol w="2918131">
                  <a:extLst>
                    <a:ext uri="{9D8B030D-6E8A-4147-A177-3AD203B41FA5}">
                      <a16:colId xmlns:a16="http://schemas.microsoft.com/office/drawing/2014/main" val="3104508348"/>
                    </a:ext>
                  </a:extLst>
                </a:gridCol>
                <a:gridCol w="2225039">
                  <a:extLst>
                    <a:ext uri="{9D8B030D-6E8A-4147-A177-3AD203B41FA5}">
                      <a16:colId xmlns:a16="http://schemas.microsoft.com/office/drawing/2014/main" val="631777170"/>
                    </a:ext>
                  </a:extLst>
                </a:gridCol>
                <a:gridCol w="3796114">
                  <a:extLst>
                    <a:ext uri="{9D8B030D-6E8A-4147-A177-3AD203B41FA5}">
                      <a16:colId xmlns:a16="http://schemas.microsoft.com/office/drawing/2014/main" val="2380439143"/>
                    </a:ext>
                  </a:extLst>
                </a:gridCol>
              </a:tblGrid>
              <a:tr h="447624">
                <a:tc>
                  <a:txBody>
                    <a:bodyPr/>
                    <a:lstStyle/>
                    <a:p>
                      <a:pPr algn="ctr">
                        <a:lnSpc>
                          <a:spcPct val="115000"/>
                        </a:lnSpc>
                      </a:pPr>
                      <a:r>
                        <a:rPr lang="ja-JP" sz="1400" b="0" dirty="0">
                          <a:effectLst/>
                          <a:latin typeface="ＭＳ Ｐゴシック" panose="020B0600070205080204" pitchFamily="50" charset="-128"/>
                          <a:ea typeface="ＭＳ Ｐゴシック" panose="020B0600070205080204" pitchFamily="50" charset="-128"/>
                        </a:rPr>
                        <a:t>No</a:t>
                      </a:r>
                    </a:p>
                  </a:txBody>
                  <a:tcPr marL="68580" marR="68580" marT="0" marB="0" anchor="ctr">
                    <a:solidFill>
                      <a:srgbClr val="7D9B76"/>
                    </a:solidFill>
                  </a:tcPr>
                </a:tc>
                <a:tc>
                  <a:txBody>
                    <a:bodyPr/>
                    <a:lstStyle/>
                    <a:p>
                      <a:pPr algn="ctr">
                        <a:lnSpc>
                          <a:spcPct val="115000"/>
                        </a:lnSpc>
                      </a:pPr>
                      <a:r>
                        <a:rPr lang="ja-JP" altLang="en-US" sz="1400" b="0" dirty="0">
                          <a:effectLst/>
                          <a:latin typeface="ＭＳ Ｐゴシック" panose="020B0600070205080204" pitchFamily="50" charset="-128"/>
                          <a:ea typeface="ＭＳ Ｐゴシック" panose="020B0600070205080204" pitchFamily="50" charset="-128"/>
                        </a:rPr>
                        <a:t>所　　属</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solidFill>
                      <a:srgbClr val="7D9B76"/>
                    </a:solidFill>
                  </a:tcPr>
                </a:tc>
                <a:tc>
                  <a:txBody>
                    <a:bodyPr/>
                    <a:lstStyle/>
                    <a:p>
                      <a:pPr algn="ctr">
                        <a:lnSpc>
                          <a:spcPct val="115000"/>
                        </a:lnSpc>
                      </a:pPr>
                      <a:r>
                        <a:rPr lang="ja-JP" altLang="en-US" sz="1400" b="0" dirty="0">
                          <a:effectLst/>
                          <a:latin typeface="ＭＳ Ｐゴシック" panose="020B0600070205080204" pitchFamily="50" charset="-128"/>
                          <a:ea typeface="ＭＳ Ｐゴシック" panose="020B0600070205080204" pitchFamily="50" charset="-128"/>
                        </a:rPr>
                        <a:t>年</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solidFill>
                      <a:srgbClr val="7D9B76"/>
                    </a:solidFill>
                  </a:tcPr>
                </a:tc>
                <a:tc>
                  <a:txBody>
                    <a:bodyPr/>
                    <a:lstStyle/>
                    <a:p>
                      <a:pPr algn="ctr">
                        <a:lnSpc>
                          <a:spcPct val="115000"/>
                        </a:lnSpc>
                      </a:pPr>
                      <a:r>
                        <a:rPr lang="ja-JP" sz="1400" b="0" dirty="0">
                          <a:effectLst/>
                          <a:latin typeface="ＭＳ Ｐゴシック" panose="020B0600070205080204" pitchFamily="50" charset="-128"/>
                          <a:ea typeface="ＭＳ Ｐゴシック" panose="020B0600070205080204" pitchFamily="50" charset="-128"/>
                        </a:rPr>
                        <a:t>主な</a:t>
                      </a:r>
                      <a:r>
                        <a:rPr lang="ja-JP" altLang="en-US" sz="1400" b="0" dirty="0">
                          <a:effectLst/>
                          <a:latin typeface="ＭＳ Ｐゴシック" panose="020B0600070205080204" pitchFamily="50" charset="-128"/>
                          <a:ea typeface="ＭＳ Ｐゴシック" panose="020B0600070205080204" pitchFamily="50" charset="-128"/>
                        </a:rPr>
                        <a:t>内容</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solidFill>
                      <a:srgbClr val="7D9B76"/>
                    </a:solidFill>
                  </a:tcPr>
                </a:tc>
                <a:extLst>
                  <a:ext uri="{0D108BD9-81ED-4DB2-BD59-A6C34878D82A}">
                    <a16:rowId xmlns:a16="http://schemas.microsoft.com/office/drawing/2014/main" val="2538864474"/>
                  </a:ext>
                </a:extLst>
              </a:tr>
              <a:tr h="447624">
                <a:tc>
                  <a:txBody>
                    <a:bodyPr/>
                    <a:lstStyle/>
                    <a:p>
                      <a:pPr algn="ctr">
                        <a:lnSpc>
                          <a:spcPct val="115000"/>
                        </a:lnSpc>
                      </a:pPr>
                      <a:r>
                        <a:rPr lang="ja-JP" altLang="en-US" sz="1400" b="0" dirty="0">
                          <a:effectLst/>
                          <a:latin typeface="ＭＳ Ｐゴシック" panose="020B0600070205080204" pitchFamily="50" charset="-128"/>
                          <a:ea typeface="ＭＳ Ｐゴシック" panose="020B0600070205080204" pitchFamily="50" charset="-128"/>
                        </a:rPr>
                        <a:t>学歴</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nSpc>
                          <a:spcPct val="115000"/>
                        </a:lnSpc>
                      </a:pPr>
                      <a:r>
                        <a:rPr lang="ja-JP" altLang="ja-JP" sz="1400" b="0" kern="100" dirty="0">
                          <a:latin typeface="ＭＳ Ｐゴシック" panose="020B0600070205080204" pitchFamily="50" charset="-128"/>
                          <a:ea typeface="ＭＳ Ｐゴシック" panose="020B0600070205080204" pitchFamily="50" charset="-128"/>
                        </a:rPr>
                        <a:t>東京海洋大学</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gn="l">
                        <a:lnSpc>
                          <a:spcPct val="115000"/>
                        </a:lnSpc>
                      </a:pPr>
                      <a:r>
                        <a:rPr lang="en-US" altLang="ja-JP" sz="1400" b="0" dirty="0">
                          <a:effectLst/>
                          <a:latin typeface="ＭＳ Ｐゴシック" panose="020B0600070205080204" pitchFamily="50" charset="-128"/>
                          <a:ea typeface="ＭＳ Ｐゴシック" panose="020B0600070205080204" pitchFamily="50" charset="-128"/>
                        </a:rPr>
                        <a:t>2012</a:t>
                      </a:r>
                      <a:r>
                        <a:rPr lang="ja-JP" altLang="en-US" sz="1400" b="0" dirty="0">
                          <a:effectLst/>
                          <a:latin typeface="ＭＳ Ｐゴシック" panose="020B0600070205080204" pitchFamily="50" charset="-128"/>
                          <a:ea typeface="ＭＳ Ｐゴシック" panose="020B0600070205080204" pitchFamily="50" charset="-128"/>
                        </a:rPr>
                        <a:t>年</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gn="l">
                        <a:lnSpc>
                          <a:spcPct val="115000"/>
                        </a:lnSpc>
                      </a:pPr>
                      <a:r>
                        <a:rPr lang="ja-JP" altLang="en-US" sz="1400" b="0" kern="100" dirty="0">
                          <a:latin typeface="ＭＳ Ｐゴシック" panose="020B0600070205080204" pitchFamily="50" charset="-128"/>
                          <a:ea typeface="ＭＳ Ｐゴシック" panose="020B0600070205080204" pitchFamily="50" charset="-128"/>
                        </a:rPr>
                        <a:t>博士学位取得　</a:t>
                      </a:r>
                      <a:r>
                        <a:rPr lang="ja-JP" altLang="ja-JP" sz="1400" b="0" kern="100" dirty="0">
                          <a:latin typeface="ＭＳ Ｐゴシック" panose="020B0600070205080204" pitchFamily="50" charset="-128"/>
                          <a:ea typeface="ＭＳ Ｐゴシック" panose="020B0600070205080204" pitchFamily="50" charset="-128"/>
                        </a:rPr>
                        <a:t>海洋科学システム学専攻</a:t>
                      </a:r>
                      <a:r>
                        <a:rPr lang="ja-JP" altLang="en-US" sz="1400" b="0" dirty="0">
                          <a:effectLst>
                            <a:glow rad="127000">
                              <a:schemeClr val="bg1">
                                <a:alpha val="70000"/>
                              </a:schemeClr>
                            </a:glow>
                          </a:effectLst>
                          <a:latin typeface="ＭＳ Ｐゴシック" panose="020B0600070205080204" pitchFamily="50" charset="-128"/>
                          <a:ea typeface="ＭＳ Ｐゴシック" panose="020B0600070205080204" pitchFamily="50" charset="-128"/>
                        </a:rPr>
                        <a:t> </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extLst>
                  <a:ext uri="{0D108BD9-81ED-4DB2-BD59-A6C34878D82A}">
                    <a16:rowId xmlns:a16="http://schemas.microsoft.com/office/drawing/2014/main" val="2612349953"/>
                  </a:ext>
                </a:extLst>
              </a:tr>
              <a:tr h="825126">
                <a:tc rowSpan="7">
                  <a:txBody>
                    <a:bodyPr/>
                    <a:lstStyle/>
                    <a:p>
                      <a:pPr marL="0" marR="0" lvl="0" indent="0" algn="ctr" defTabSz="853227" rtl="0" eaLnBrk="1" fontAlgn="auto" latinLnBrk="0" hangingPunct="1">
                        <a:lnSpc>
                          <a:spcPct val="115000"/>
                        </a:lnSpc>
                        <a:spcBef>
                          <a:spcPts val="0"/>
                        </a:spcBef>
                        <a:spcAft>
                          <a:spcPts val="0"/>
                        </a:spcAft>
                        <a:buClrTx/>
                        <a:buSzTx/>
                        <a:buFontTx/>
                        <a:buNone/>
                        <a:tabLst/>
                        <a:defRPr/>
                      </a:pPr>
                      <a:r>
                        <a:rPr lang="ja-JP" altLang="en-US" sz="1400" b="0" dirty="0">
                          <a:effectLst/>
                          <a:latin typeface="ＭＳ Ｐゴシック" panose="020B0600070205080204" pitchFamily="50" charset="-128"/>
                          <a:ea typeface="ＭＳ Ｐゴシック" panose="020B0600070205080204" pitchFamily="50" charset="-128"/>
                        </a:rPr>
                        <a:t>職歴</a:t>
                      </a:r>
                      <a:endParaRPr lang="ja-JP" alt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nSpc>
                          <a:spcPct val="115000"/>
                        </a:lnSpc>
                      </a:pPr>
                      <a:r>
                        <a:rPr lang="zh-TW" altLang="en-US" sz="1400" b="0" kern="100" dirty="0">
                          <a:latin typeface="ＭＳ Ｐゴシック" panose="020B0600070205080204" pitchFamily="50" charset="-128"/>
                          <a:ea typeface="ＭＳ Ｐゴシック" panose="020B0600070205080204" pitchFamily="50" charset="-128"/>
                        </a:rPr>
                        <a:t>一般財団法人　日本食品検査 </a:t>
                      </a:r>
                      <a:endParaRPr lang="en-US" altLang="zh-TW" sz="1400" b="0" kern="100" dirty="0">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gn="l">
                        <a:lnSpc>
                          <a:spcPct val="115000"/>
                        </a:lnSpc>
                      </a:pPr>
                      <a:r>
                        <a:rPr lang="en-US" altLang="ja-JP" sz="1400" b="0" kern="100" dirty="0">
                          <a:latin typeface="ＭＳ Ｐゴシック" panose="020B0600070205080204" pitchFamily="50" charset="-128"/>
                          <a:ea typeface="ＭＳ Ｐゴシック" panose="020B0600070205080204" pitchFamily="50" charset="-128"/>
                        </a:rPr>
                        <a:t>2012</a:t>
                      </a:r>
                      <a:r>
                        <a:rPr lang="ja-JP" altLang="en-US" sz="1400" b="0" kern="100" dirty="0">
                          <a:latin typeface="ＭＳ Ｐゴシック" panose="020B0600070205080204" pitchFamily="50" charset="-128"/>
                          <a:ea typeface="ＭＳ Ｐゴシック" panose="020B0600070205080204" pitchFamily="50" charset="-128"/>
                        </a:rPr>
                        <a:t>年</a:t>
                      </a:r>
                      <a:r>
                        <a:rPr lang="en-US" altLang="ja-JP" sz="1400" b="0" kern="100" dirty="0">
                          <a:latin typeface="ＭＳ Ｐゴシック" panose="020B0600070205080204" pitchFamily="50" charset="-128"/>
                          <a:ea typeface="ＭＳ Ｐゴシック" panose="020B0600070205080204" pitchFamily="50" charset="-128"/>
                        </a:rPr>
                        <a:t>4</a:t>
                      </a:r>
                      <a:r>
                        <a:rPr lang="ja-JP" altLang="en-US" sz="1400" b="0" kern="100" dirty="0">
                          <a:latin typeface="ＭＳ Ｐゴシック" panose="020B0600070205080204" pitchFamily="50" charset="-128"/>
                          <a:ea typeface="ＭＳ Ｐゴシック" panose="020B0600070205080204" pitchFamily="50" charset="-128"/>
                        </a:rPr>
                        <a:t>月～</a:t>
                      </a:r>
                      <a:r>
                        <a:rPr lang="en-US" altLang="ja-JP" sz="1400" b="0" kern="100" dirty="0">
                          <a:latin typeface="ＭＳ Ｐゴシック" panose="020B0600070205080204" pitchFamily="50" charset="-128"/>
                          <a:ea typeface="ＭＳ Ｐゴシック" panose="020B0600070205080204" pitchFamily="50" charset="-128"/>
                        </a:rPr>
                        <a:t>2021</a:t>
                      </a:r>
                      <a:r>
                        <a:rPr lang="ja-JP" altLang="en-US" sz="1400" b="0" kern="100" dirty="0">
                          <a:latin typeface="ＭＳ Ｐゴシック" panose="020B0600070205080204" pitchFamily="50" charset="-128"/>
                          <a:ea typeface="ＭＳ Ｐゴシック" panose="020B0600070205080204" pitchFamily="50" charset="-128"/>
                        </a:rPr>
                        <a:t>年</a:t>
                      </a:r>
                      <a:r>
                        <a:rPr lang="en-US" altLang="ja-JP" sz="1400" b="0" kern="100" dirty="0">
                          <a:latin typeface="ＭＳ Ｐゴシック" panose="020B0600070205080204" pitchFamily="50" charset="-128"/>
                          <a:ea typeface="ＭＳ Ｐゴシック" panose="020B0600070205080204" pitchFamily="50" charset="-128"/>
                        </a:rPr>
                        <a:t>7</a:t>
                      </a:r>
                      <a:r>
                        <a:rPr lang="ja-JP" altLang="en-US" sz="1400" b="0" kern="100" dirty="0">
                          <a:latin typeface="ＭＳ Ｐゴシック" panose="020B0600070205080204" pitchFamily="50" charset="-128"/>
                          <a:ea typeface="ＭＳ Ｐゴシック" panose="020B0600070205080204" pitchFamily="50" charset="-128"/>
                        </a:rPr>
                        <a:t>月 </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nSpc>
                          <a:spcPct val="115000"/>
                        </a:lnSpc>
                      </a:pPr>
                      <a:r>
                        <a:rPr lang="ja-JP" altLang="en-US" sz="1400" b="0" dirty="0">
                          <a:effectLst/>
                          <a:latin typeface="ＭＳ Ｐゴシック" panose="020B0600070205080204" pitchFamily="50" charset="-128"/>
                          <a:ea typeface="ＭＳ Ｐゴシック" panose="020B0600070205080204" pitchFamily="50" charset="-128"/>
                        </a:rPr>
                        <a:t>日中食品安全会議主催、</a:t>
                      </a:r>
                      <a:endParaRPr lang="en-US" altLang="ja-JP" sz="1400" b="0" dirty="0">
                        <a:effectLst/>
                        <a:latin typeface="ＭＳ Ｐゴシック" panose="020B0600070205080204" pitchFamily="50" charset="-128"/>
                        <a:ea typeface="ＭＳ Ｐゴシック" panose="020B0600070205080204" pitchFamily="50" charset="-128"/>
                      </a:endParaRPr>
                    </a:p>
                    <a:p>
                      <a:pPr>
                        <a:lnSpc>
                          <a:spcPct val="115000"/>
                        </a:lnSpc>
                      </a:pPr>
                      <a:r>
                        <a:rPr lang="ja-JP" altLang="en-US" sz="1400" b="0" dirty="0">
                          <a:effectLst/>
                          <a:latin typeface="ＭＳ Ｐゴシック" panose="020B0600070205080204" pitchFamily="50" charset="-128"/>
                          <a:ea typeface="ＭＳ Ｐゴシック" panose="020B0600070205080204" pitchFamily="50" charset="-128"/>
                        </a:rPr>
                        <a:t>日本輸入食品監視体制セミナー開催、</a:t>
                      </a:r>
                      <a:endParaRPr lang="en-US" altLang="ja-JP" sz="1400" b="0" dirty="0">
                        <a:effectLst/>
                        <a:latin typeface="ＭＳ Ｐゴシック" panose="020B0600070205080204" pitchFamily="50" charset="-128"/>
                        <a:ea typeface="ＭＳ Ｐゴシック" panose="020B0600070205080204" pitchFamily="50" charset="-128"/>
                      </a:endParaRPr>
                    </a:p>
                    <a:p>
                      <a:pPr>
                        <a:lnSpc>
                          <a:spcPct val="115000"/>
                        </a:lnSpc>
                      </a:pPr>
                      <a:r>
                        <a:rPr lang="ja-JP" altLang="en-US" sz="1400" b="0" dirty="0">
                          <a:effectLst/>
                          <a:latin typeface="ＭＳ Ｐゴシック" panose="020B0600070205080204" pitchFamily="50" charset="-128"/>
                          <a:ea typeface="ＭＳ Ｐゴシック" panose="020B0600070205080204" pitchFamily="50" charset="-128"/>
                        </a:rPr>
                        <a:t>食品工場品質管理指導</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extLst>
                  <a:ext uri="{0D108BD9-81ED-4DB2-BD59-A6C34878D82A}">
                    <a16:rowId xmlns:a16="http://schemas.microsoft.com/office/drawing/2014/main" val="2416452609"/>
                  </a:ext>
                </a:extLst>
              </a:tr>
              <a:tr h="447624">
                <a:tc vMerge="1">
                  <a:txBody>
                    <a:bodyPr/>
                    <a:lstStyle/>
                    <a:p>
                      <a:pPr algn="ctr">
                        <a:lnSpc>
                          <a:spcPct val="115000"/>
                        </a:lnSpc>
                      </a:pPr>
                      <a:endParaRPr lang="ja-JP" sz="1200" b="0" dirty="0">
                        <a:effectLst/>
                        <a:latin typeface="ＭＳ Ｐゴシック" panose="020B0600070205080204" pitchFamily="50" charset="-128"/>
                        <a:ea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ＳＯＭＰＯリスクマネジメント株式会社</a:t>
                      </a:r>
                      <a:endParaRPr kumimoji="1" lang="en-US" altLang="ja-JP" sz="1400" b="0" kern="100" dirty="0">
                        <a:solidFill>
                          <a:schemeClr val="tx1"/>
                        </a:solidFill>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gn="l">
                        <a:lnSpc>
                          <a:spcPct val="115000"/>
                        </a:lnSpc>
                      </a:pP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8</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月～現在　</a:t>
                      </a:r>
                      <a:r>
                        <a:rPr lang="ja-JP" altLang="en-US" sz="1400" b="0" dirty="0">
                          <a:effectLst>
                            <a:glow rad="127000">
                              <a:schemeClr val="bg1">
                                <a:alpha val="70000"/>
                              </a:schemeClr>
                            </a:glow>
                          </a:effectLst>
                          <a:latin typeface="ＭＳ Ｐゴシック" panose="020B0600070205080204" pitchFamily="50" charset="-128"/>
                          <a:ea typeface="ＭＳ Ｐゴシック" panose="020B0600070205080204" pitchFamily="50" charset="-128"/>
                        </a:rPr>
                        <a:t>　　　</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gn="l">
                        <a:lnSpc>
                          <a:spcPct val="115000"/>
                        </a:lnSpc>
                      </a:pPr>
                      <a:r>
                        <a:rPr lang="ja-JP" altLang="en-US" sz="1400" b="0" dirty="0">
                          <a:effectLst/>
                          <a:latin typeface="ＭＳ Ｐゴシック" panose="020B0600070205080204" pitchFamily="50" charset="-128"/>
                          <a:ea typeface="ＭＳ Ｐゴシック" panose="020B0600070205080204" pitchFamily="50" charset="-128"/>
                        </a:rPr>
                        <a:t>顧問　食品輸出コンサルティング業務</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extLst>
                  <a:ext uri="{0D108BD9-81ED-4DB2-BD59-A6C34878D82A}">
                    <a16:rowId xmlns:a16="http://schemas.microsoft.com/office/drawing/2014/main" val="426943367"/>
                  </a:ext>
                </a:extLst>
              </a:tr>
              <a:tr h="411043">
                <a:tc vMerge="1">
                  <a:txBody>
                    <a:bodyPr/>
                    <a:lstStyle/>
                    <a:p>
                      <a:endParaRPr kumimoji="1" lang="ja-JP" altLang="en-US"/>
                    </a:p>
                  </a:txBody>
                  <a:tcPr/>
                </a:tc>
                <a:tc>
                  <a:txBody>
                    <a:bodyPr/>
                    <a:lstStyle/>
                    <a:p>
                      <a:pPr>
                        <a:lnSpc>
                          <a:spcPct val="115000"/>
                        </a:lnSpc>
                      </a:pP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公益財団法人　食品衛生協会</a:t>
                      </a:r>
                      <a:endParaRPr kumimoji="1" lang="ja-JP" altLang="en-US" sz="1400" b="0" kern="100" dirty="0">
                        <a:solidFill>
                          <a:schemeClr val="tx1"/>
                        </a:solidFill>
                        <a:latin typeface="ＭＳ Ｐゴシック" panose="020B0600070205080204" pitchFamily="50" charset="-128"/>
                        <a:ea typeface="ＭＳ Ｐゴシック" panose="020B0600070205080204" pitchFamily="50" charset="-128"/>
                        <a:cs typeface="+mn-cs"/>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9</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2023</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月</a:t>
                      </a:r>
                      <a:r>
                        <a:rPr lang="ja-JP" altLang="en-US" sz="1400" b="0" dirty="0">
                          <a:effectLst>
                            <a:glow rad="127000">
                              <a:schemeClr val="bg1">
                                <a:alpha val="70000"/>
                              </a:schemeClr>
                            </a:glow>
                          </a:effectLst>
                          <a:latin typeface="ＭＳ Ｐゴシック" panose="020B0600070205080204" pitchFamily="50" charset="-128"/>
                          <a:ea typeface="ＭＳ Ｐゴシック" panose="020B0600070205080204" pitchFamily="50" charset="-128"/>
                        </a:rPr>
                        <a:t>　　　</a:t>
                      </a:r>
                      <a:endParaRPr lang="ja-JP" alt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zh-TW" altLang="en-US" sz="1400" b="0" kern="100" dirty="0">
                          <a:solidFill>
                            <a:schemeClr val="tx1"/>
                          </a:solidFill>
                          <a:latin typeface="ＭＳ Ｐゴシック" panose="020B0600070205080204" pitchFamily="50" charset="-128"/>
                          <a:ea typeface="ＭＳ Ｐゴシック" panose="020B0600070205080204" pitchFamily="50" charset="-128"/>
                        </a:rPr>
                        <a:t>輸出環境整備推進委託事業</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（農林水産省）</a:t>
                      </a:r>
                      <a:endParaRPr kumimoji="1" lang="ja-JP" altLang="ja-JP" sz="1400" b="0" kern="1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8962810"/>
                  </a:ext>
                </a:extLst>
              </a:tr>
              <a:tr h="411043">
                <a:tc vMerge="1">
                  <a:txBody>
                    <a:bodyPr/>
                    <a:lstStyle/>
                    <a:p>
                      <a:pPr algn="ctr">
                        <a:lnSpc>
                          <a:spcPct val="115000"/>
                        </a:lnSpc>
                      </a:pPr>
                      <a:endParaRPr lang="ja-JP" sz="1200" b="0" dirty="0">
                        <a:effectLst/>
                        <a:latin typeface="ＭＳ Ｐゴシック" panose="020B0600070205080204" pitchFamily="50" charset="-128"/>
                        <a:ea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CCIC</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JAPAN</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株式会社　</a:t>
                      </a:r>
                      <a:endParaRPr kumimoji="1" lang="en-US" altLang="ja-JP" sz="1400" b="0" kern="100" dirty="0">
                        <a:solidFill>
                          <a:schemeClr val="tx1"/>
                        </a:solidFill>
                        <a:latin typeface="ＭＳ Ｐゴシック" panose="020B0600070205080204" pitchFamily="50" charset="-128"/>
                        <a:ea typeface="ＭＳ Ｐゴシック" panose="020B0600070205080204" pitchFamily="50" charset="-128"/>
                      </a:endParaRPr>
                    </a:p>
                  </a:txBody>
                  <a:tcPr marL="68580" marR="68580" marT="0" marB="0" anchor="ctr">
                    <a:lnL w="12700" cap="flat" cmpd="sng" algn="ctr">
                      <a:noFill/>
                      <a:prstDash val="solid"/>
                      <a:round/>
                      <a:headEnd type="none" w="med" len="med"/>
                      <a:tailEnd type="none" w="med" len="med"/>
                    </a:lnL>
                  </a:tcPr>
                </a:tc>
                <a:tc>
                  <a:txBody>
                    <a:bodyPr/>
                    <a:lstStyle/>
                    <a:p>
                      <a:pPr algn="l">
                        <a:lnSpc>
                          <a:spcPct val="115000"/>
                        </a:lnSpc>
                      </a:pP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2023</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月 </a:t>
                      </a:r>
                      <a:endParaRPr kumimoji="1" lang="en-US" altLang="ja-JP" sz="1400" b="0" kern="100" dirty="0">
                        <a:solidFill>
                          <a:schemeClr val="tx1"/>
                        </a:solidFill>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gn="l">
                        <a:lnSpc>
                          <a:spcPct val="115000"/>
                        </a:lnSpc>
                      </a:pPr>
                      <a:r>
                        <a:rPr lang="ja-JP" altLang="en-US" sz="1400" b="0" dirty="0">
                          <a:effectLst/>
                          <a:latin typeface="ＭＳ Ｐゴシック" panose="020B0600070205080204" pitchFamily="50" charset="-128"/>
                          <a:ea typeface="ＭＳ Ｐゴシック" panose="020B0600070205080204" pitchFamily="50" charset="-128"/>
                        </a:rPr>
                        <a:t>中国向け食品輸出コンサルティング業務</a:t>
                      </a:r>
                      <a:endParaRPr lang="en-US" alt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extLst>
                  <a:ext uri="{0D108BD9-81ED-4DB2-BD59-A6C34878D82A}">
                    <a16:rowId xmlns:a16="http://schemas.microsoft.com/office/drawing/2014/main" val="3894814030"/>
                  </a:ext>
                </a:extLst>
              </a:tr>
              <a:tr h="422864">
                <a:tc vMerge="1">
                  <a:txBody>
                    <a:bodyPr/>
                    <a:lstStyle/>
                    <a:p>
                      <a:pPr algn="ctr">
                        <a:lnSpc>
                          <a:spcPct val="115000"/>
                        </a:lnSpc>
                      </a:pPr>
                      <a:endParaRPr lang="ja-JP" sz="1200" b="0" dirty="0">
                        <a:effectLst/>
                        <a:latin typeface="ＭＳ Ｐゴシック" panose="020B0600070205080204" pitchFamily="50" charset="-128"/>
                        <a:ea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一般社団法人能率協会</a:t>
                      </a:r>
                      <a:endParaRPr kumimoji="1" lang="en-US" altLang="ja-JP" sz="1400" b="0" kern="100" dirty="0">
                        <a:solidFill>
                          <a:schemeClr val="tx1"/>
                        </a:solidFill>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7</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2024</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月 </a:t>
                      </a:r>
                      <a:endParaRPr lang="ja-JP" alt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lang="ja-JP" altLang="en-US" sz="1400" b="0" dirty="0">
                          <a:effectLst/>
                          <a:latin typeface="ＭＳ Ｐゴシック" panose="020B0600070205080204" pitchFamily="50" charset="-128"/>
                          <a:ea typeface="ＭＳ Ｐゴシック" panose="020B0600070205080204" pitchFamily="50" charset="-128"/>
                        </a:rPr>
                        <a:t>講師　中国食品関連法規・基準関連セミナー</a:t>
                      </a:r>
                      <a:endParaRPr lang="ja-JP" alt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extLst>
                  <a:ext uri="{0D108BD9-81ED-4DB2-BD59-A6C34878D82A}">
                    <a16:rowId xmlns:a16="http://schemas.microsoft.com/office/drawing/2014/main" val="1944383046"/>
                  </a:ext>
                </a:extLst>
              </a:tr>
              <a:tr h="422864">
                <a:tc vMerge="1">
                  <a:txBody>
                    <a:bodyPr/>
                    <a:lstStyle/>
                    <a:p>
                      <a:pPr algn="ctr">
                        <a:lnSpc>
                          <a:spcPct val="115000"/>
                        </a:lnSpc>
                      </a:pPr>
                      <a:endParaRPr lang="ja-JP" sz="1200" b="0" dirty="0">
                        <a:effectLst/>
                        <a:latin typeface="ＭＳ Ｐゴシック" panose="020B0600070205080204" pitchFamily="50" charset="-128"/>
                        <a:ea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株式会社</a:t>
                      </a: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WORSO</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　</a:t>
                      </a:r>
                      <a:endParaRPr kumimoji="1" lang="ja-JP" altLang="ja-JP" sz="1400" b="0" kern="100" dirty="0">
                        <a:solidFill>
                          <a:schemeClr val="tx1"/>
                        </a:solidFill>
                        <a:latin typeface="ＭＳ Ｐゴシック" panose="020B0600070205080204" pitchFamily="50" charset="-128"/>
                        <a:ea typeface="ＭＳ Ｐゴシック" panose="020B0600070205080204" pitchFamily="50" charset="-128"/>
                        <a:cs typeface="+mn-cs"/>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2023</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月～現在 </a:t>
                      </a:r>
                      <a:endParaRPr lang="ja-JP" alt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代表取締役に就任</a:t>
                      </a:r>
                      <a:endParaRPr lang="ja-JP" alt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extLst>
                  <a:ext uri="{0D108BD9-81ED-4DB2-BD59-A6C34878D82A}">
                    <a16:rowId xmlns:a16="http://schemas.microsoft.com/office/drawing/2014/main" val="3739238142"/>
                  </a:ext>
                </a:extLst>
              </a:tr>
              <a:tr h="422864">
                <a:tc vMerge="1">
                  <a:txBody>
                    <a:bodyPr/>
                    <a:lstStyle/>
                    <a:p>
                      <a:pPr marL="0" marR="0" lvl="0" indent="0" algn="ctr" defTabSz="853227" rtl="0" eaLnBrk="1" fontAlgn="auto" latinLnBrk="0" hangingPunct="1">
                        <a:lnSpc>
                          <a:spcPct val="115000"/>
                        </a:lnSpc>
                        <a:spcBef>
                          <a:spcPts val="0"/>
                        </a:spcBef>
                        <a:spcAft>
                          <a:spcPts val="0"/>
                        </a:spcAft>
                        <a:buClrTx/>
                        <a:buSzTx/>
                        <a:buFontTx/>
                        <a:buNone/>
                        <a:tabLst/>
                        <a:defRPr/>
                      </a:pPr>
                      <a:endParaRPr lang="ja-JP" alt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cs typeface="+mn-cs"/>
                        </a:rPr>
                        <a:t>全日本中国食品総商会</a:t>
                      </a:r>
                      <a:endParaRPr kumimoji="1" lang="ja-JP" altLang="ja-JP" sz="1400" b="0" kern="100" dirty="0">
                        <a:solidFill>
                          <a:schemeClr val="tx1"/>
                        </a:solidFill>
                        <a:latin typeface="ＭＳ Ｐゴシック" panose="020B0600070205080204" pitchFamily="50" charset="-128"/>
                        <a:ea typeface="ＭＳ Ｐゴシック" panose="020B0600070205080204" pitchFamily="50" charset="-128"/>
                        <a:cs typeface="+mn-cs"/>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lang="en-US" altLang="ja-JP" sz="1400" b="0" dirty="0">
                          <a:effectLst/>
                          <a:latin typeface="ＭＳ Ｐゴシック" panose="020B0600070205080204" pitchFamily="50" charset="-128"/>
                          <a:ea typeface="ＭＳ Ｐゴシック" panose="020B0600070205080204" pitchFamily="50" charset="-128"/>
                        </a:rPr>
                        <a:t>2024</a:t>
                      </a:r>
                      <a:r>
                        <a:rPr lang="ja-JP" altLang="en-US" sz="1400" b="0" dirty="0">
                          <a:effectLst/>
                          <a:latin typeface="ＭＳ Ｐゴシック" panose="020B0600070205080204" pitchFamily="50" charset="-128"/>
                          <a:ea typeface="ＭＳ Ｐゴシック" panose="020B0600070205080204" pitchFamily="50" charset="-128"/>
                        </a:rPr>
                        <a:t>年</a:t>
                      </a:r>
                      <a:r>
                        <a:rPr lang="en-US" altLang="ja-JP" sz="1400" b="0" dirty="0">
                          <a:effectLst/>
                          <a:latin typeface="ＭＳ Ｐゴシック" panose="020B0600070205080204" pitchFamily="50" charset="-128"/>
                          <a:ea typeface="ＭＳ Ｐゴシック" panose="020B0600070205080204" pitchFamily="50" charset="-128"/>
                        </a:rPr>
                        <a:t>11</a:t>
                      </a:r>
                      <a:r>
                        <a:rPr lang="ja-JP" altLang="en-US" sz="1400" b="0" dirty="0">
                          <a:effectLst/>
                          <a:latin typeface="ＭＳ Ｐゴシック" panose="020B0600070205080204" pitchFamily="50" charset="-128"/>
                          <a:ea typeface="ＭＳ Ｐゴシック" panose="020B0600070205080204" pitchFamily="50" charset="-128"/>
                        </a:rPr>
                        <a:t>月～現在　</a:t>
                      </a:r>
                      <a:endParaRPr lang="ja-JP" alt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lang="ja-JP" altLang="en-US" sz="1400" b="0" dirty="0">
                          <a:effectLst/>
                          <a:latin typeface="ＭＳ Ｐゴシック" panose="020B0600070205080204" pitchFamily="50" charset="-128"/>
                          <a:ea typeface="ＭＳ Ｐゴシック" panose="020B0600070205080204" pitchFamily="50" charset="-128"/>
                        </a:rPr>
                        <a:t>常務副会長に就任</a:t>
                      </a:r>
                      <a:endParaRPr lang="ja-JP" alt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extLst>
                  <a:ext uri="{0D108BD9-81ED-4DB2-BD59-A6C34878D82A}">
                    <a16:rowId xmlns:a16="http://schemas.microsoft.com/office/drawing/2014/main" val="1864598341"/>
                  </a:ext>
                </a:extLst>
              </a:tr>
            </a:tbl>
          </a:graphicData>
        </a:graphic>
      </p:graphicFrame>
      <p:sp>
        <p:nvSpPr>
          <p:cNvPr id="2" name="スライド番号プレースホルダー 1">
            <a:extLst>
              <a:ext uri="{FF2B5EF4-FFF2-40B4-BE49-F238E27FC236}">
                <a16:creationId xmlns:a16="http://schemas.microsoft.com/office/drawing/2014/main" id="{1937B65D-B093-CA82-A1C4-35DFF76D938A}"/>
              </a:ext>
            </a:extLst>
          </p:cNvPr>
          <p:cNvSpPr>
            <a:spLocks noGrp="1"/>
          </p:cNvSpPr>
          <p:nvPr>
            <p:ph type="sldNum" sz="quarter" idx="12"/>
          </p:nvPr>
        </p:nvSpPr>
        <p:spPr>
          <a:xfrm>
            <a:off x="8034318" y="6414409"/>
            <a:ext cx="255960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A83ACC-79BE-40C7-A1EF-E2DCDB497777}" type="slidenum">
              <a:rPr kumimoji="1" lang="ja-JP" altLang="en-US" sz="1120" b="0" i="0" u="none" strike="noStrike" kern="1200" cap="none" spc="0" normalizeH="0" baseline="0" noProof="0" smtClean="0">
                <a:ln>
                  <a:noFill/>
                </a:ln>
                <a:solidFill>
                  <a:prstClr val="black">
                    <a:tint val="75000"/>
                  </a:prstClr>
                </a:solidFill>
                <a:effectLst/>
                <a:uLnTx/>
                <a:uFillTx/>
                <a:latin typeface="ＭＳ Ｐゴシック" panose="020B0600070205080204" pitchFamily="50" charset="-128"/>
                <a:ea typeface="ＭＳ Ｐゴシック" panose="020B0600070205080204" pitchFamily="50" charset="-128"/>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120" b="0" i="0" u="none" strike="noStrike" kern="1200" cap="none" spc="0" normalizeH="0" baseline="0" noProof="0">
              <a:ln>
                <a:noFill/>
              </a:ln>
              <a:solidFill>
                <a:prstClr val="black">
                  <a:tint val="75000"/>
                </a:prstClr>
              </a:solidFill>
              <a:effectLst/>
              <a:uLnTx/>
              <a:uFillTx/>
              <a:latin typeface="ＭＳ Ｐゴシック" panose="020B0600070205080204" pitchFamily="50" charset="-128"/>
              <a:ea typeface="ＭＳ Ｐゴシック" panose="020B0600070205080204" pitchFamily="50" charset="-128"/>
            </a:endParaRPr>
          </a:p>
        </p:txBody>
      </p:sp>
      <p:pic>
        <p:nvPicPr>
          <p:cNvPr id="8" name="図 7">
            <a:extLst>
              <a:ext uri="{FF2B5EF4-FFF2-40B4-BE49-F238E27FC236}">
                <a16:creationId xmlns:a16="http://schemas.microsoft.com/office/drawing/2014/main" id="{642D6B18-D000-01FA-3BA4-988922FD6F32}"/>
              </a:ext>
            </a:extLst>
          </p:cNvPr>
          <p:cNvPicPr>
            <a:picLocks noChangeAspect="1"/>
          </p:cNvPicPr>
          <p:nvPr/>
        </p:nvPicPr>
        <p:blipFill>
          <a:blip r:embed="rId3"/>
          <a:stretch>
            <a:fillRect/>
          </a:stretch>
        </p:blipFill>
        <p:spPr>
          <a:xfrm flipV="1">
            <a:off x="0" y="672976"/>
            <a:ext cx="11376025" cy="51218"/>
          </a:xfrm>
          <a:prstGeom prst="rect">
            <a:avLst/>
          </a:prstGeom>
        </p:spPr>
      </p:pic>
      <p:pic>
        <p:nvPicPr>
          <p:cNvPr id="9" name="図 8">
            <a:extLst>
              <a:ext uri="{FF2B5EF4-FFF2-40B4-BE49-F238E27FC236}">
                <a16:creationId xmlns:a16="http://schemas.microsoft.com/office/drawing/2014/main" id="{D7B7754D-C785-D231-E0F5-65E474D153DF}"/>
              </a:ext>
            </a:extLst>
          </p:cNvPr>
          <p:cNvPicPr>
            <a:picLocks noChangeAspect="1"/>
          </p:cNvPicPr>
          <p:nvPr/>
        </p:nvPicPr>
        <p:blipFill>
          <a:blip r:embed="rId4"/>
          <a:stretch>
            <a:fillRect/>
          </a:stretch>
        </p:blipFill>
        <p:spPr>
          <a:xfrm>
            <a:off x="9954299" y="580736"/>
            <a:ext cx="889335" cy="235698"/>
          </a:xfrm>
          <a:prstGeom prst="rect">
            <a:avLst/>
          </a:prstGeom>
        </p:spPr>
      </p:pic>
    </p:spTree>
    <p:extLst>
      <p:ext uri="{BB962C8B-B14F-4D97-AF65-F5344CB8AC3E}">
        <p14:creationId xmlns:p14="http://schemas.microsoft.com/office/powerpoint/2010/main" val="119841892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02266E32-762A-D26F-9D7A-A47693652033}"/>
              </a:ext>
            </a:extLst>
          </p:cNvPr>
          <p:cNvGraphicFramePr>
            <a:graphicFrameLocks noGrp="1"/>
          </p:cNvGraphicFramePr>
          <p:nvPr>
            <p:extLst>
              <p:ext uri="{D42A27DB-BD31-4B8C-83A1-F6EECF244321}">
                <p14:modId xmlns:p14="http://schemas.microsoft.com/office/powerpoint/2010/main" val="507083427"/>
              </p:ext>
            </p:extLst>
          </p:nvPr>
        </p:nvGraphicFramePr>
        <p:xfrm>
          <a:off x="530947" y="1253211"/>
          <a:ext cx="10146158" cy="4330609"/>
        </p:xfrm>
        <a:graphic>
          <a:graphicData uri="http://schemas.openxmlformats.org/drawingml/2006/table">
            <a:tbl>
              <a:tblPr firstRow="1" firstCol="1" bandRow="1">
                <a:tableStyleId>{10A1B5D5-9B99-4C35-A422-299274C87663}</a:tableStyleId>
              </a:tblPr>
              <a:tblGrid>
                <a:gridCol w="674937">
                  <a:extLst>
                    <a:ext uri="{9D8B030D-6E8A-4147-A177-3AD203B41FA5}">
                      <a16:colId xmlns:a16="http://schemas.microsoft.com/office/drawing/2014/main" val="2361402257"/>
                    </a:ext>
                  </a:extLst>
                </a:gridCol>
                <a:gridCol w="4462818">
                  <a:extLst>
                    <a:ext uri="{9D8B030D-6E8A-4147-A177-3AD203B41FA5}">
                      <a16:colId xmlns:a16="http://schemas.microsoft.com/office/drawing/2014/main" val="3104508348"/>
                    </a:ext>
                  </a:extLst>
                </a:gridCol>
                <a:gridCol w="1118575">
                  <a:extLst>
                    <a:ext uri="{9D8B030D-6E8A-4147-A177-3AD203B41FA5}">
                      <a16:colId xmlns:a16="http://schemas.microsoft.com/office/drawing/2014/main" val="631777170"/>
                    </a:ext>
                  </a:extLst>
                </a:gridCol>
                <a:gridCol w="3889828">
                  <a:extLst>
                    <a:ext uri="{9D8B030D-6E8A-4147-A177-3AD203B41FA5}">
                      <a16:colId xmlns:a16="http://schemas.microsoft.com/office/drawing/2014/main" val="2380439143"/>
                    </a:ext>
                  </a:extLst>
                </a:gridCol>
              </a:tblGrid>
              <a:tr h="397631">
                <a:tc>
                  <a:txBody>
                    <a:bodyPr/>
                    <a:lstStyle/>
                    <a:p>
                      <a:pPr algn="ctr">
                        <a:lnSpc>
                          <a:spcPct val="115000"/>
                        </a:lnSpc>
                      </a:pPr>
                      <a:r>
                        <a:rPr lang="ja-JP" sz="1400" b="0" dirty="0">
                          <a:effectLst/>
                          <a:latin typeface="ＭＳ Ｐゴシック" panose="020B0600070205080204" pitchFamily="50" charset="-128"/>
                          <a:ea typeface="ＭＳ Ｐゴシック" panose="020B0600070205080204" pitchFamily="50" charset="-128"/>
                        </a:rPr>
                        <a:t>No</a:t>
                      </a:r>
                    </a:p>
                  </a:txBody>
                  <a:tcPr marL="68580" marR="68580" marT="0" marB="0" anchor="ctr">
                    <a:solidFill>
                      <a:srgbClr val="7D9C79"/>
                    </a:solidFill>
                  </a:tcPr>
                </a:tc>
                <a:tc>
                  <a:txBody>
                    <a:bodyPr/>
                    <a:lstStyle/>
                    <a:p>
                      <a:pPr algn="ctr">
                        <a:lnSpc>
                          <a:spcPct val="115000"/>
                        </a:lnSpc>
                      </a:pPr>
                      <a:r>
                        <a:rPr lang="ja-JP" altLang="en-US" sz="1400" b="0" dirty="0">
                          <a:effectLst/>
                          <a:latin typeface="ＭＳ Ｐゴシック" panose="020B0600070205080204" pitchFamily="50" charset="-128"/>
                          <a:ea typeface="ＭＳ Ｐゴシック" panose="020B0600070205080204" pitchFamily="50" charset="-128"/>
                        </a:rPr>
                        <a:t>雑　誌</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solidFill>
                      <a:srgbClr val="7D9C79"/>
                    </a:solidFill>
                  </a:tcPr>
                </a:tc>
                <a:tc>
                  <a:txBody>
                    <a:bodyPr/>
                    <a:lstStyle/>
                    <a:p>
                      <a:pPr algn="ctr">
                        <a:lnSpc>
                          <a:spcPct val="115000"/>
                        </a:lnSpc>
                      </a:pPr>
                      <a:r>
                        <a:rPr lang="ja-JP" altLang="en-US" sz="1400" b="0" dirty="0">
                          <a:effectLst/>
                          <a:latin typeface="ＭＳ Ｐゴシック" panose="020B0600070205080204" pitchFamily="50" charset="-128"/>
                          <a:ea typeface="ＭＳ Ｐゴシック" panose="020B0600070205080204" pitchFamily="50" charset="-128"/>
                        </a:rPr>
                        <a:t>年</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solidFill>
                      <a:srgbClr val="7D9C79"/>
                    </a:solidFill>
                  </a:tcPr>
                </a:tc>
                <a:tc>
                  <a:txBody>
                    <a:bodyPr/>
                    <a:lstStyle/>
                    <a:p>
                      <a:pPr algn="ctr">
                        <a:lnSpc>
                          <a:spcPct val="115000"/>
                        </a:lnSpc>
                      </a:pPr>
                      <a:r>
                        <a:rPr lang="ja-JP" sz="1400" b="0" dirty="0">
                          <a:effectLst/>
                          <a:latin typeface="ＭＳ Ｐゴシック" panose="020B0600070205080204" pitchFamily="50" charset="-128"/>
                          <a:ea typeface="ＭＳ Ｐゴシック" panose="020B0600070205080204" pitchFamily="50" charset="-128"/>
                        </a:rPr>
                        <a:t>主な</a:t>
                      </a:r>
                      <a:r>
                        <a:rPr lang="ja-JP" altLang="en-US" sz="1400" b="0" dirty="0">
                          <a:effectLst/>
                          <a:latin typeface="ＭＳ Ｐゴシック" panose="020B0600070205080204" pitchFamily="50" charset="-128"/>
                          <a:ea typeface="ＭＳ Ｐゴシック" panose="020B0600070205080204" pitchFamily="50" charset="-128"/>
                        </a:rPr>
                        <a:t>内容</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solidFill>
                      <a:srgbClr val="7D9C79"/>
                    </a:solidFill>
                  </a:tcPr>
                </a:tc>
                <a:extLst>
                  <a:ext uri="{0D108BD9-81ED-4DB2-BD59-A6C34878D82A}">
                    <a16:rowId xmlns:a16="http://schemas.microsoft.com/office/drawing/2014/main" val="2538864474"/>
                  </a:ext>
                </a:extLst>
              </a:tr>
              <a:tr h="602724">
                <a:tc rowSpan="5">
                  <a:txBody>
                    <a:bodyPr/>
                    <a:lstStyle/>
                    <a:p>
                      <a:pPr algn="ctr">
                        <a:lnSpc>
                          <a:spcPct val="115000"/>
                        </a:lnSpc>
                      </a:pPr>
                      <a:r>
                        <a:rPr lang="ja-JP" altLang="en-US" sz="1400" b="0" dirty="0">
                          <a:effectLst/>
                          <a:latin typeface="ＭＳ Ｐゴシック" panose="020B0600070205080204" pitchFamily="50" charset="-128"/>
                          <a:ea typeface="ＭＳ Ｐゴシック" panose="020B0600070205080204" pitchFamily="50" charset="-128"/>
                        </a:rPr>
                        <a:t>実績</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lang="ja-JP" altLang="en-US" sz="1400" b="0" kern="100" dirty="0">
                          <a:latin typeface="ＭＳ Ｐゴシック" panose="020B0600070205080204" pitchFamily="50" charset="-128"/>
                          <a:ea typeface="ＭＳ Ｐゴシック" panose="020B0600070205080204" pitchFamily="50" charset="-128"/>
                        </a:rPr>
                        <a:t>国際漁業学会　学会論文　</a:t>
                      </a:r>
                      <a:endParaRPr lang="en-US" altLang="zh-TW" sz="1400" b="0" kern="100" dirty="0">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gn="l">
                        <a:lnSpc>
                          <a:spcPct val="115000"/>
                        </a:lnSpc>
                      </a:pPr>
                      <a:r>
                        <a:rPr lang="en-US" altLang="ja-JP" sz="1400" b="0" kern="100" dirty="0">
                          <a:latin typeface="ＭＳ Ｐゴシック" panose="020B0600070205080204" pitchFamily="50" charset="-128"/>
                          <a:ea typeface="ＭＳ Ｐゴシック" panose="020B0600070205080204" pitchFamily="50" charset="-128"/>
                        </a:rPr>
                        <a:t>2012</a:t>
                      </a:r>
                      <a:r>
                        <a:rPr lang="ja-JP" altLang="en-US" sz="1400" b="0" kern="100" dirty="0">
                          <a:latin typeface="ＭＳ Ｐゴシック" panose="020B0600070205080204" pitchFamily="50" charset="-128"/>
                          <a:ea typeface="ＭＳ Ｐゴシック" panose="020B0600070205080204" pitchFamily="50" charset="-128"/>
                        </a:rPr>
                        <a:t>年　</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gn="l">
                        <a:lnSpc>
                          <a:spcPct val="115000"/>
                        </a:lnSpc>
                      </a:pPr>
                      <a:r>
                        <a:rPr lang="ja-JP" altLang="en-US" sz="1400" b="0" kern="100" dirty="0">
                          <a:latin typeface="ＭＳ Ｐゴシック" panose="020B0600070205080204" pitchFamily="50" charset="-128"/>
                          <a:ea typeface="ＭＳ Ｐゴシック" panose="020B0600070205080204" pitchFamily="50" charset="-128"/>
                        </a:rPr>
                        <a:t>水産物産地偽装表示と市場環境条件</a:t>
                      </a:r>
                      <a:r>
                        <a:rPr lang="en-US" altLang="ja-JP" sz="1400" b="0" kern="100" dirty="0">
                          <a:latin typeface="ＭＳ Ｐゴシック" panose="020B0600070205080204" pitchFamily="50" charset="-128"/>
                          <a:ea typeface="ＭＳ Ｐゴシック" panose="020B0600070205080204" pitchFamily="50" charset="-128"/>
                        </a:rPr>
                        <a:t>-</a:t>
                      </a:r>
                      <a:r>
                        <a:rPr lang="ja-JP" altLang="en-US" sz="1400" b="0" kern="100" dirty="0">
                          <a:latin typeface="ＭＳ Ｐゴシック" panose="020B0600070205080204" pitchFamily="50" charset="-128"/>
                          <a:ea typeface="ＭＳ Ｐゴシック" panose="020B0600070205080204" pitchFamily="50" charset="-128"/>
                        </a:rPr>
                        <a:t>ウナギの産地偽装表示問題を事例に</a:t>
                      </a:r>
                      <a:r>
                        <a:rPr lang="en-US" altLang="ja-JP" sz="1400" b="0" kern="100" dirty="0">
                          <a:effectLst>
                            <a:glow rad="127000">
                              <a:schemeClr val="bg1">
                                <a:alpha val="70000"/>
                              </a:schemeClr>
                            </a:glow>
                          </a:effectLst>
                          <a:latin typeface="ＭＳ Ｐゴシック" panose="020B0600070205080204" pitchFamily="50" charset="-128"/>
                          <a:ea typeface="ＭＳ Ｐゴシック" panose="020B0600070205080204" pitchFamily="50" charset="-128"/>
                        </a:rPr>
                        <a:t> </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extLst>
                  <a:ext uri="{0D108BD9-81ED-4DB2-BD59-A6C34878D82A}">
                    <a16:rowId xmlns:a16="http://schemas.microsoft.com/office/drawing/2014/main" val="767552229"/>
                  </a:ext>
                </a:extLst>
              </a:tr>
              <a:tr h="539857">
                <a:tc vMerge="1">
                  <a:txBody>
                    <a:bodyPr/>
                    <a:lstStyle/>
                    <a:p>
                      <a:pPr algn="ctr">
                        <a:lnSpc>
                          <a:spcPct val="115000"/>
                        </a:lnSpc>
                      </a:pPr>
                      <a:endParaRPr lang="ja-JP" sz="1200" b="0" dirty="0">
                        <a:effectLst/>
                        <a:latin typeface="ＭＳ Ｐゴシック" panose="020B0600070205080204" pitchFamily="50" charset="-128"/>
                        <a:ea typeface="ＭＳ Ｐゴシック" panose="020B060007020508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全国中央市場水産卸協会 全水卸</a:t>
                      </a:r>
                      <a:endParaRPr kumimoji="1" lang="en-US" altLang="ja-JP" sz="1400" b="0" kern="100" dirty="0">
                        <a:solidFill>
                          <a:schemeClr val="tx1"/>
                        </a:solidFill>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gn="l">
                        <a:lnSpc>
                          <a:spcPct val="115000"/>
                        </a:lnSpc>
                      </a:pPr>
                      <a:r>
                        <a:rPr lang="en-US" altLang="ja-JP" sz="1400" b="0" dirty="0">
                          <a:effectLst>
                            <a:glow rad="127000">
                              <a:schemeClr val="bg1">
                                <a:alpha val="70000"/>
                              </a:schemeClr>
                            </a:glow>
                          </a:effectLst>
                          <a:latin typeface="ＭＳ Ｐゴシック" panose="020B0600070205080204" pitchFamily="50" charset="-128"/>
                          <a:ea typeface="ＭＳ Ｐゴシック" panose="020B0600070205080204" pitchFamily="50" charset="-128"/>
                        </a:rPr>
                        <a:t>2008</a:t>
                      </a:r>
                      <a:r>
                        <a:rPr lang="ja-JP" altLang="en-US" sz="1400" b="0" dirty="0">
                          <a:effectLst>
                            <a:glow rad="127000">
                              <a:schemeClr val="bg1">
                                <a:alpha val="70000"/>
                              </a:schemeClr>
                            </a:glow>
                          </a:effectLst>
                          <a:latin typeface="ＭＳ Ｐゴシック" panose="020B0600070205080204" pitchFamily="50" charset="-128"/>
                          <a:ea typeface="ＭＳ Ｐゴシック" panose="020B0600070205080204" pitchFamily="50" charset="-128"/>
                        </a:rPr>
                        <a:t>年　</a:t>
                      </a:r>
                      <a:r>
                        <a:rPr lang="ja-JP" altLang="en-US" sz="1400" b="0" kern="100" dirty="0">
                          <a:effectLst>
                            <a:glow rad="127000">
                              <a:schemeClr val="bg1">
                                <a:alpha val="70000"/>
                              </a:schemeClr>
                            </a:glow>
                          </a:effectLst>
                          <a:latin typeface="ＭＳ Ｐゴシック" panose="020B0600070205080204" pitchFamily="50" charset="-128"/>
                          <a:ea typeface="ＭＳ Ｐゴシック" panose="020B0600070205080204" pitchFamily="50" charset="-128"/>
                        </a:rPr>
                        <a:t>　　　　　</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gn="l">
                        <a:lnSpc>
                          <a:spcPct val="115000"/>
                        </a:lnSpc>
                      </a:pP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うなぎの世界</a:t>
                      </a: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輸入ウナギの安全安心問題</a:t>
                      </a:r>
                      <a:endParaRPr kumimoji="1" lang="ja-JP" altLang="en-US" sz="1400" b="0" kern="100" dirty="0">
                        <a:solidFill>
                          <a:schemeClr val="tx1"/>
                        </a:solidFill>
                        <a:latin typeface="ＭＳ Ｐゴシック" panose="020B0600070205080204" pitchFamily="50" charset="-128"/>
                        <a:ea typeface="ＭＳ Ｐゴシック" panose="020B0600070205080204" pitchFamily="50" charset="-128"/>
                        <a:cs typeface="+mn-cs"/>
                      </a:endParaRPr>
                    </a:p>
                  </a:txBody>
                  <a:tcPr marL="68580" marR="68580" marT="0" marB="0" anchor="ctr"/>
                </a:tc>
                <a:extLst>
                  <a:ext uri="{0D108BD9-81ED-4DB2-BD59-A6C34878D82A}">
                    <a16:rowId xmlns:a16="http://schemas.microsoft.com/office/drawing/2014/main" val="3041863904"/>
                  </a:ext>
                </a:extLst>
              </a:tr>
              <a:tr h="924620">
                <a:tc vMerge="1">
                  <a:txBody>
                    <a:bodyPr/>
                    <a:lstStyle/>
                    <a:p>
                      <a:pPr algn="ctr">
                        <a:lnSpc>
                          <a:spcPct val="115000"/>
                        </a:lnSpc>
                      </a:pPr>
                      <a:endParaRPr lang="ja-JP" sz="1200" b="0" dirty="0">
                        <a:effectLst/>
                        <a:latin typeface="ＭＳ Ｐゴシック" panose="020B0600070205080204" pitchFamily="50" charset="-128"/>
                        <a:ea typeface="ＭＳ Ｐゴシック" panose="020B060007020508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ja-JP" altLang="en-US" sz="1400" b="0" i="0" kern="1200" dirty="0">
                          <a:solidFill>
                            <a:schemeClr val="tx1"/>
                          </a:solidFill>
                          <a:effectLst/>
                          <a:latin typeface="ＭＳ Ｐゴシック" panose="020B0600070205080204" pitchFamily="50" charset="-128"/>
                          <a:ea typeface="ＭＳ Ｐゴシック" panose="020B0600070205080204" pitchFamily="50" charset="-128"/>
                          <a:cs typeface="+mn-cs"/>
                        </a:rPr>
                        <a:t>厚生労働科学研究費補助金 健康安全確保総合研究 食品の安全確保推進研究</a:t>
                      </a:r>
                    </a:p>
                  </a:txBody>
                  <a:tcPr marL="68580" marR="68580" marT="0" marB="0" anchor="ctr"/>
                </a:tc>
                <a:tc>
                  <a:txBody>
                    <a:bodyPr/>
                    <a:lstStyle/>
                    <a:p>
                      <a:pPr algn="l">
                        <a:lnSpc>
                          <a:spcPct val="115000"/>
                        </a:lnSpc>
                      </a:pPr>
                      <a:r>
                        <a:rPr lang="en-US" altLang="ja-JP" sz="1400" b="0" dirty="0">
                          <a:effectLst/>
                          <a:latin typeface="ＭＳ Ｐゴシック" panose="020B0600070205080204" pitchFamily="50" charset="-128"/>
                          <a:ea typeface="ＭＳ Ｐゴシック" panose="020B0600070205080204" pitchFamily="50" charset="-128"/>
                        </a:rPr>
                        <a:t>2012</a:t>
                      </a:r>
                      <a:r>
                        <a:rPr lang="ja-JP" altLang="en-US" sz="1400" b="0" dirty="0">
                          <a:effectLst/>
                          <a:latin typeface="ＭＳ Ｐゴシック" panose="020B0600070205080204" pitchFamily="50" charset="-128"/>
                          <a:ea typeface="ＭＳ Ｐゴシック" panose="020B0600070205080204" pitchFamily="50" charset="-128"/>
                        </a:rPr>
                        <a:t>年</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ja-JP" altLang="en-US" sz="1400" b="0" kern="1200" dirty="0">
                          <a:solidFill>
                            <a:schemeClr val="tx1"/>
                          </a:solidFill>
                          <a:effectLst/>
                          <a:latin typeface="ＭＳ Ｐゴシック" panose="020B0600070205080204" pitchFamily="50" charset="-128"/>
                          <a:ea typeface="ＭＳ Ｐゴシック" panose="020B0600070205080204" pitchFamily="50" charset="-128"/>
                        </a:rPr>
                        <a:t>食品衛生監視員による食品衛生監視手法の高度化に関する研究 監視計画策定のためのデータ収集に関する研究概要報告</a:t>
                      </a:r>
                      <a:endParaRPr kumimoji="1" lang="ja-JP" altLang="en-US" sz="1400" b="0" i="0" kern="1200" dirty="0">
                        <a:solidFill>
                          <a:schemeClr val="tx1"/>
                        </a:solidFill>
                        <a:effectLst/>
                        <a:latin typeface="ＭＳ Ｐゴシック" panose="020B0600070205080204" pitchFamily="50" charset="-128"/>
                        <a:ea typeface="ＭＳ Ｐゴシック" panose="020B0600070205080204" pitchFamily="50" charset="-128"/>
                        <a:cs typeface="+mn-cs"/>
                      </a:endParaRPr>
                    </a:p>
                    <a:p>
                      <a:pPr algn="l">
                        <a:lnSpc>
                          <a:spcPct val="115000"/>
                        </a:lnSpc>
                      </a:pP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extLst>
                  <a:ext uri="{0D108BD9-81ED-4DB2-BD59-A6C34878D82A}">
                    <a16:rowId xmlns:a16="http://schemas.microsoft.com/office/drawing/2014/main" val="2145283771"/>
                  </a:ext>
                </a:extLst>
              </a:tr>
              <a:tr h="620005">
                <a:tc vMerge="1">
                  <a:txBody>
                    <a:bodyPr/>
                    <a:lstStyle/>
                    <a:p>
                      <a:pPr algn="ctr">
                        <a:lnSpc>
                          <a:spcPct val="115000"/>
                        </a:lnSpc>
                      </a:pP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zh-CN" altLang="en-US" sz="1400" b="0" i="0" kern="1200" dirty="0">
                          <a:solidFill>
                            <a:schemeClr val="tx1"/>
                          </a:solidFill>
                          <a:effectLst/>
                          <a:latin typeface="ＭＳ Ｐゴシック" panose="020B0600070205080204" pitchFamily="50" charset="-128"/>
                          <a:ea typeface="ＭＳ Ｐゴシック" panose="020B0600070205080204" pitchFamily="50" charset="-128"/>
                          <a:cs typeface="+mn-cs"/>
                        </a:rPr>
                        <a:t>日本食品保蔵科学会大会</a:t>
                      </a:r>
                      <a:endParaRPr kumimoji="1" lang="en-US" altLang="zh-CN" sz="1400" b="0" i="0" kern="1200" dirty="0">
                        <a:solidFill>
                          <a:schemeClr val="tx1"/>
                        </a:solidFill>
                        <a:effectLst/>
                        <a:latin typeface="ＭＳ Ｐゴシック" panose="020B0600070205080204" pitchFamily="50" charset="-128"/>
                        <a:ea typeface="ＭＳ Ｐゴシック" panose="020B0600070205080204" pitchFamily="50" charset="-128"/>
                        <a:cs typeface="+mn-cs"/>
                      </a:endParaRPr>
                    </a:p>
                  </a:txBody>
                  <a:tcPr marL="68580" marR="68580" marT="0" marB="0" anchor="ctr"/>
                </a:tc>
                <a:tc>
                  <a:txBody>
                    <a:bodyPr/>
                    <a:lstStyle/>
                    <a:p>
                      <a:pPr algn="l">
                        <a:lnSpc>
                          <a:spcPct val="115000"/>
                        </a:lnSpc>
                      </a:pPr>
                      <a:r>
                        <a:rPr lang="en-US" altLang="ja-JP" sz="1400" b="0" dirty="0">
                          <a:effectLst/>
                          <a:latin typeface="ＭＳ Ｐゴシック" panose="020B0600070205080204" pitchFamily="50" charset="-128"/>
                          <a:ea typeface="ＭＳ Ｐゴシック" panose="020B0600070205080204" pitchFamily="50" charset="-128"/>
                        </a:rPr>
                        <a:t>2009</a:t>
                      </a:r>
                      <a:r>
                        <a:rPr lang="ja-JP" altLang="en-US" sz="1400" b="0" dirty="0">
                          <a:effectLst/>
                          <a:latin typeface="ＭＳ Ｐゴシック" panose="020B0600070205080204" pitchFamily="50" charset="-128"/>
                          <a:ea typeface="ＭＳ Ｐゴシック" panose="020B0600070205080204" pitchFamily="50" charset="-128"/>
                        </a:rPr>
                        <a:t>年</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ja-JP" altLang="en-US" sz="1400" b="0" i="0" kern="1200" dirty="0">
                          <a:solidFill>
                            <a:schemeClr val="tx1"/>
                          </a:solidFill>
                          <a:effectLst/>
                          <a:latin typeface="ＭＳ Ｐゴシック" panose="020B0600070205080204" pitchFamily="50" charset="-128"/>
                          <a:ea typeface="ＭＳ Ｐゴシック" panose="020B0600070205080204" pitchFamily="50" charset="-128"/>
                          <a:cs typeface="+mn-cs"/>
                        </a:rPr>
                        <a:t>各種培養条件の違いによる生食用水産食品の生菌数について</a:t>
                      </a:r>
                    </a:p>
                  </a:txBody>
                  <a:tcPr marL="68580" marR="68580" marT="0" marB="0" anchor="ctr"/>
                </a:tc>
                <a:extLst>
                  <a:ext uri="{0D108BD9-81ED-4DB2-BD59-A6C34878D82A}">
                    <a16:rowId xmlns:a16="http://schemas.microsoft.com/office/drawing/2014/main" val="98630602"/>
                  </a:ext>
                </a:extLst>
              </a:tr>
              <a:tr h="617517">
                <a:tc vMerge="1">
                  <a:txBody>
                    <a:bodyPr/>
                    <a:lstStyle/>
                    <a:p>
                      <a:pPr algn="ctr">
                        <a:lnSpc>
                          <a:spcPct val="115000"/>
                        </a:lnSpc>
                      </a:pP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ja-JP" altLang="en-US" sz="1400" b="0" i="0" kern="1200" dirty="0">
                          <a:solidFill>
                            <a:schemeClr val="tx1"/>
                          </a:solidFill>
                          <a:effectLst/>
                          <a:latin typeface="ＭＳ Ｐゴシック" panose="020B0600070205080204" pitchFamily="50" charset="-128"/>
                          <a:ea typeface="ＭＳ Ｐゴシック" panose="020B0600070205080204" pitchFamily="50" charset="-128"/>
                          <a:cs typeface="+mn-cs"/>
                        </a:rPr>
                        <a:t>食品衛生学会</a:t>
                      </a:r>
                      <a:endParaRPr kumimoji="1" lang="en-US" altLang="ja-JP" sz="1400" b="0" i="0" kern="1200" dirty="0">
                        <a:solidFill>
                          <a:schemeClr val="tx1"/>
                        </a:solidFill>
                        <a:effectLst/>
                        <a:latin typeface="ＭＳ Ｐゴシック" panose="020B0600070205080204" pitchFamily="50" charset="-128"/>
                        <a:ea typeface="ＭＳ Ｐゴシック" panose="020B0600070205080204" pitchFamily="50" charset="-128"/>
                        <a:cs typeface="+mn-cs"/>
                      </a:endParaRPr>
                    </a:p>
                  </a:txBody>
                  <a:tcPr marL="68580" marR="68580" marT="0" marB="0" anchor="ctr"/>
                </a:tc>
                <a:tc>
                  <a:txBody>
                    <a:bodyPr/>
                    <a:lstStyle/>
                    <a:p>
                      <a:pPr algn="l">
                        <a:lnSpc>
                          <a:spcPct val="115000"/>
                        </a:lnSpc>
                      </a:pP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a:txBody>
                    <a:bodyPr/>
                    <a:lstStyle/>
                    <a:p>
                      <a:pPr algn="l">
                        <a:lnSpc>
                          <a:spcPct val="115000"/>
                        </a:lnSpc>
                      </a:pPr>
                      <a:r>
                        <a:rPr lang="ja-JP" altLang="en-US" sz="1400" b="0" dirty="0">
                          <a:effectLst/>
                          <a:latin typeface="ＭＳ Ｐゴシック" panose="020B0600070205080204" pitchFamily="50" charset="-128"/>
                          <a:ea typeface="ＭＳ Ｐゴシック" panose="020B0600070205080204" pitchFamily="50" charset="-128"/>
                        </a:rPr>
                        <a:t>玄米中放射性セシウム分析の技能試験</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extLst>
                  <a:ext uri="{0D108BD9-81ED-4DB2-BD59-A6C34878D82A}">
                    <a16:rowId xmlns:a16="http://schemas.microsoft.com/office/drawing/2014/main" val="2500565809"/>
                  </a:ext>
                </a:extLst>
              </a:tr>
              <a:tr h="602724">
                <a:tc>
                  <a:txBody>
                    <a:bodyPr/>
                    <a:lstStyle/>
                    <a:p>
                      <a:pPr algn="ctr">
                        <a:lnSpc>
                          <a:spcPct val="115000"/>
                        </a:lnSpc>
                      </a:pPr>
                      <a:r>
                        <a:rPr lang="ja-JP" altLang="en-US" sz="1400" b="0" dirty="0">
                          <a:effectLst/>
                          <a:latin typeface="ＭＳ Ｐゴシック" panose="020B0600070205080204" pitchFamily="50" charset="-128"/>
                          <a:ea typeface="ＭＳ Ｐゴシック" panose="020B0600070205080204" pitchFamily="50" charset="-128"/>
                        </a:rPr>
                        <a:t>資格</a:t>
                      </a:r>
                      <a:endParaRPr lang="ja-JP" sz="1400" b="0" dirty="0">
                        <a:effectLst/>
                        <a:latin typeface="ＭＳ Ｐゴシック" panose="020B0600070205080204" pitchFamily="50" charset="-128"/>
                        <a:ea typeface="ＭＳ Ｐゴシック" panose="020B0600070205080204" pitchFamily="50" charset="-128"/>
                      </a:endParaRPr>
                    </a:p>
                  </a:txBody>
                  <a:tcPr marL="68580" marR="68580" marT="0" marB="0" anchor="ctr"/>
                </a:tc>
                <a:tc gridSpan="3">
                  <a:txBody>
                    <a:bodyPr/>
                    <a:lstStyle/>
                    <a:p>
                      <a:pPr marL="0" marR="0" lvl="0" indent="0" algn="l" defTabSz="853227" rtl="0" eaLnBrk="1" fontAlgn="auto" latinLnBrk="0" hangingPunct="1">
                        <a:lnSpc>
                          <a:spcPct val="115000"/>
                        </a:lnSpc>
                        <a:spcBef>
                          <a:spcPts val="0"/>
                        </a:spcBef>
                        <a:spcAft>
                          <a:spcPts val="0"/>
                        </a:spcAft>
                        <a:buClrTx/>
                        <a:buSzTx/>
                        <a:buFontTx/>
                        <a:buNone/>
                        <a:tabLst/>
                        <a:defRPr/>
                      </a:pP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日本語国際レベル試験</a:t>
                      </a: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級、食品技術管理士、食品表示検定試験 中級、米国</a:t>
                      </a: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FDA</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HACCP</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講習会受講、対</a:t>
                      </a:r>
                      <a:r>
                        <a:rPr kumimoji="1" lang="en-US" altLang="ja-JP" sz="1400" b="0" kern="100" dirty="0">
                          <a:solidFill>
                            <a:schemeClr val="tx1"/>
                          </a:solidFill>
                          <a:latin typeface="ＭＳ Ｐゴシック" panose="020B0600070205080204" pitchFamily="50" charset="-128"/>
                          <a:ea typeface="ＭＳ Ｐゴシック" panose="020B0600070205080204" pitchFamily="50" charset="-128"/>
                        </a:rPr>
                        <a:t>EU</a:t>
                      </a:r>
                      <a:r>
                        <a:rPr kumimoji="1" lang="ja-JP" altLang="en-US" sz="1400" b="0" kern="100" dirty="0">
                          <a:solidFill>
                            <a:schemeClr val="tx1"/>
                          </a:solidFill>
                          <a:latin typeface="ＭＳ Ｐゴシック" panose="020B0600070205080204" pitchFamily="50" charset="-128"/>
                          <a:ea typeface="ＭＳ Ｐゴシック" panose="020B0600070205080204" pitchFamily="50" charset="-128"/>
                        </a:rPr>
                        <a:t>輸出水産食品に係る荷口検査員コース　</a:t>
                      </a:r>
                      <a:endParaRPr kumimoji="1" lang="ja-JP" altLang="en-US" sz="1400" b="0" kern="100" dirty="0">
                        <a:solidFill>
                          <a:schemeClr val="tx1"/>
                        </a:solidFill>
                        <a:latin typeface="ＭＳ Ｐゴシック" panose="020B0600070205080204" pitchFamily="50" charset="-128"/>
                        <a:ea typeface="ＭＳ Ｐゴシック" panose="020B0600070205080204" pitchFamily="50" charset="-128"/>
                        <a:cs typeface="+mn-cs"/>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06157815"/>
                  </a:ext>
                </a:extLst>
              </a:tr>
            </a:tbl>
          </a:graphicData>
        </a:graphic>
      </p:graphicFrame>
      <p:sp>
        <p:nvSpPr>
          <p:cNvPr id="2" name="スライド番号プレースホルダー 1">
            <a:extLst>
              <a:ext uri="{FF2B5EF4-FFF2-40B4-BE49-F238E27FC236}">
                <a16:creationId xmlns:a16="http://schemas.microsoft.com/office/drawing/2014/main" id="{1937B65D-B093-CA82-A1C4-35DFF76D938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A83ACC-79BE-40C7-A1EF-E2DCDB497777}" type="slidenum">
              <a:rPr kumimoji="1" lang="ja-JP" altLang="en-US" sz="112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12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736E50A8-B57D-B51B-7E51-3771DC35D701}"/>
              </a:ext>
            </a:extLst>
          </p:cNvPr>
          <p:cNvSpPr/>
          <p:nvPr/>
        </p:nvSpPr>
        <p:spPr>
          <a:xfrm>
            <a:off x="378699" y="143959"/>
            <a:ext cx="4792616" cy="651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b="1"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代表取締役経歴ー金石　恵佳</a:t>
            </a:r>
          </a:p>
        </p:txBody>
      </p:sp>
      <p:pic>
        <p:nvPicPr>
          <p:cNvPr id="7" name="図 6">
            <a:extLst>
              <a:ext uri="{FF2B5EF4-FFF2-40B4-BE49-F238E27FC236}">
                <a16:creationId xmlns:a16="http://schemas.microsoft.com/office/drawing/2014/main" id="{83E84F5F-6689-8173-D45D-C1824ADDDF32}"/>
              </a:ext>
            </a:extLst>
          </p:cNvPr>
          <p:cNvPicPr>
            <a:picLocks noChangeAspect="1"/>
          </p:cNvPicPr>
          <p:nvPr/>
        </p:nvPicPr>
        <p:blipFill>
          <a:blip r:embed="rId3"/>
          <a:stretch>
            <a:fillRect/>
          </a:stretch>
        </p:blipFill>
        <p:spPr>
          <a:xfrm flipV="1">
            <a:off x="0" y="672976"/>
            <a:ext cx="11376025" cy="51218"/>
          </a:xfrm>
          <a:prstGeom prst="rect">
            <a:avLst/>
          </a:prstGeom>
        </p:spPr>
      </p:pic>
      <p:pic>
        <p:nvPicPr>
          <p:cNvPr id="8" name="図 7">
            <a:extLst>
              <a:ext uri="{FF2B5EF4-FFF2-40B4-BE49-F238E27FC236}">
                <a16:creationId xmlns:a16="http://schemas.microsoft.com/office/drawing/2014/main" id="{4B1F9A83-3143-F362-4552-4903327197FC}"/>
              </a:ext>
            </a:extLst>
          </p:cNvPr>
          <p:cNvPicPr>
            <a:picLocks noChangeAspect="1"/>
          </p:cNvPicPr>
          <p:nvPr/>
        </p:nvPicPr>
        <p:blipFill>
          <a:blip r:embed="rId4"/>
          <a:stretch>
            <a:fillRect/>
          </a:stretch>
        </p:blipFill>
        <p:spPr>
          <a:xfrm>
            <a:off x="9954299" y="580736"/>
            <a:ext cx="889335" cy="235698"/>
          </a:xfrm>
          <a:prstGeom prst="rect">
            <a:avLst/>
          </a:prstGeom>
        </p:spPr>
      </p:pic>
    </p:spTree>
    <p:extLst>
      <p:ext uri="{BB962C8B-B14F-4D97-AF65-F5344CB8AC3E}">
        <p14:creationId xmlns:p14="http://schemas.microsoft.com/office/powerpoint/2010/main" val="78477013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FBBD58-2F6C-7592-AA70-836D6E67F972}"/>
              </a:ext>
            </a:extLst>
          </p:cNvPr>
          <p:cNvSpPr>
            <a:spLocks noGrp="1"/>
          </p:cNvSpPr>
          <p:nvPr>
            <p:ph type="sldNum" sz="quarter" idx="12"/>
          </p:nvPr>
        </p:nvSpPr>
        <p:spPr/>
        <p:txBody>
          <a:bodyPr/>
          <a:lstStyle/>
          <a:p>
            <a:fld id="{8DA83ACC-79BE-40C7-A1EF-E2DCDB497777}" type="slidenum">
              <a:rPr kumimoji="1" lang="ja-JP" altLang="en-US" smtClean="0"/>
              <a:t>6</a:t>
            </a:fld>
            <a:endParaRPr kumimoji="1" lang="ja-JP" altLang="en-US"/>
          </a:p>
        </p:txBody>
      </p:sp>
      <p:pic>
        <p:nvPicPr>
          <p:cNvPr id="6" name="図 5">
            <a:extLst>
              <a:ext uri="{FF2B5EF4-FFF2-40B4-BE49-F238E27FC236}">
                <a16:creationId xmlns:a16="http://schemas.microsoft.com/office/drawing/2014/main" id="{669F7831-54B1-00C3-5C38-9A142C5B813E}"/>
              </a:ext>
            </a:extLst>
          </p:cNvPr>
          <p:cNvPicPr>
            <a:picLocks noChangeAspect="1"/>
          </p:cNvPicPr>
          <p:nvPr/>
        </p:nvPicPr>
        <p:blipFill>
          <a:blip r:embed="rId2"/>
          <a:stretch>
            <a:fillRect/>
          </a:stretch>
        </p:blipFill>
        <p:spPr>
          <a:xfrm>
            <a:off x="8864081" y="4548580"/>
            <a:ext cx="2511943" cy="2282891"/>
          </a:xfrm>
          <a:prstGeom prst="rect">
            <a:avLst/>
          </a:prstGeom>
        </p:spPr>
      </p:pic>
      <p:sp>
        <p:nvSpPr>
          <p:cNvPr id="5" name="テキスト ボックス 4">
            <a:extLst>
              <a:ext uri="{FF2B5EF4-FFF2-40B4-BE49-F238E27FC236}">
                <a16:creationId xmlns:a16="http://schemas.microsoft.com/office/drawing/2014/main" id="{277638C3-B055-6E29-3E17-3D95904C70BA}"/>
              </a:ext>
            </a:extLst>
          </p:cNvPr>
          <p:cNvSpPr txBox="1"/>
          <p:nvPr/>
        </p:nvSpPr>
        <p:spPr>
          <a:xfrm>
            <a:off x="491706" y="1455952"/>
            <a:ext cx="10429335" cy="3852978"/>
          </a:xfrm>
          <a:prstGeom prst="rect">
            <a:avLst/>
          </a:prstGeom>
          <a:noFill/>
        </p:spPr>
        <p:txBody>
          <a:bodyPr wrap="square" rtlCol="0">
            <a:spAutoFit/>
          </a:bodyPr>
          <a:lstStyle/>
          <a:p>
            <a:pPr algn="ctr"/>
            <a:r>
              <a:rPr lang="ja-JP" altLang="en-US" sz="3200" b="1" dirty="0">
                <a:ln w="22225">
                  <a:solidFill>
                    <a:schemeClr val="accent2"/>
                  </a:solidFill>
                  <a:prstDash val="solid"/>
                </a:ln>
                <a:solidFill>
                  <a:schemeClr val="accent2">
                    <a:lumMod val="40000"/>
                    <a:lumOff val="60000"/>
                  </a:schemeClr>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食の世界貿易の架け橋となり、未来への価値を創造する</a:t>
            </a:r>
            <a:endParaRPr lang="en-US"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r>
              <a:rPr lang="en-US"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en-US" altLang="ja-JP" sz="32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ct val="150000"/>
              </a:lnSpc>
            </a:pPr>
            <a:r>
              <a:rPr lang="ja-JP" altLang="en-US" sz="28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私たちは、国内外の企業がスムーズに国境を越えた取引を実現できるよう、ワンストップ支援サービスを提供します。</a:t>
            </a:r>
            <a:endParaRPr lang="en-US" altLang="ja-JP" sz="24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ct val="150000"/>
              </a:lnSpc>
            </a:pPr>
            <a:r>
              <a:rPr lang="ja-JP" altLang="en-US" sz="24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en-US" altLang="ja-JP" sz="24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ct val="150000"/>
              </a:lnSpc>
            </a:pPr>
            <a:r>
              <a:rPr lang="ja-JP" altLang="en-US" sz="24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　単なる輸出入支援に留まらず、教育・社内体制の構築を通じて自立した成長を支援し、永続的なパートナーとしてお客様と共に歩みます。</a:t>
            </a:r>
          </a:p>
        </p:txBody>
      </p:sp>
      <p:pic>
        <p:nvPicPr>
          <p:cNvPr id="9" name="図 8">
            <a:extLst>
              <a:ext uri="{FF2B5EF4-FFF2-40B4-BE49-F238E27FC236}">
                <a16:creationId xmlns:a16="http://schemas.microsoft.com/office/drawing/2014/main" id="{68118FE0-59C1-8ECA-BCB8-52CBA67BE5B4}"/>
              </a:ext>
            </a:extLst>
          </p:cNvPr>
          <p:cNvPicPr>
            <a:picLocks noChangeAspect="1"/>
          </p:cNvPicPr>
          <p:nvPr/>
        </p:nvPicPr>
        <p:blipFill>
          <a:blip r:embed="rId3"/>
          <a:stretch>
            <a:fillRect/>
          </a:stretch>
        </p:blipFill>
        <p:spPr>
          <a:xfrm flipV="1">
            <a:off x="0" y="672976"/>
            <a:ext cx="11376025" cy="51218"/>
          </a:xfrm>
          <a:prstGeom prst="rect">
            <a:avLst/>
          </a:prstGeom>
        </p:spPr>
      </p:pic>
      <p:pic>
        <p:nvPicPr>
          <p:cNvPr id="10" name="図 9">
            <a:extLst>
              <a:ext uri="{FF2B5EF4-FFF2-40B4-BE49-F238E27FC236}">
                <a16:creationId xmlns:a16="http://schemas.microsoft.com/office/drawing/2014/main" id="{3F6D14B2-9A05-E61D-BD6E-9745B63CDA54}"/>
              </a:ext>
            </a:extLst>
          </p:cNvPr>
          <p:cNvPicPr>
            <a:picLocks noChangeAspect="1"/>
          </p:cNvPicPr>
          <p:nvPr/>
        </p:nvPicPr>
        <p:blipFill>
          <a:blip r:embed="rId4"/>
          <a:stretch>
            <a:fillRect/>
          </a:stretch>
        </p:blipFill>
        <p:spPr>
          <a:xfrm>
            <a:off x="9954299" y="580736"/>
            <a:ext cx="889335" cy="235698"/>
          </a:xfrm>
          <a:prstGeom prst="rect">
            <a:avLst/>
          </a:prstGeom>
        </p:spPr>
      </p:pic>
      <p:sp>
        <p:nvSpPr>
          <p:cNvPr id="3" name="正方形/長方形 2">
            <a:extLst>
              <a:ext uri="{FF2B5EF4-FFF2-40B4-BE49-F238E27FC236}">
                <a16:creationId xmlns:a16="http://schemas.microsoft.com/office/drawing/2014/main" id="{45F4A0CB-6E3B-71CA-9BF6-49D88DBFA272}"/>
              </a:ext>
            </a:extLst>
          </p:cNvPr>
          <p:cNvSpPr/>
          <p:nvPr/>
        </p:nvSpPr>
        <p:spPr>
          <a:xfrm>
            <a:off x="378699" y="143959"/>
            <a:ext cx="4792616" cy="651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b="1"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企業理念</a:t>
            </a:r>
          </a:p>
        </p:txBody>
      </p:sp>
    </p:spTree>
    <p:extLst>
      <p:ext uri="{BB962C8B-B14F-4D97-AF65-F5344CB8AC3E}">
        <p14:creationId xmlns:p14="http://schemas.microsoft.com/office/powerpoint/2010/main" val="327833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B68C9-9552-0437-0D33-D7395AFFA5F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556E255-055F-F85F-26E6-483B9DE1759B}"/>
              </a:ext>
            </a:extLst>
          </p:cNvPr>
          <p:cNvSpPr>
            <a:spLocks noGrp="1"/>
          </p:cNvSpPr>
          <p:nvPr>
            <p:ph type="sldNum" sz="quarter" idx="12"/>
          </p:nvPr>
        </p:nvSpPr>
        <p:spPr/>
        <p:txBody>
          <a:bodyPr/>
          <a:lstStyle/>
          <a:p>
            <a:fld id="{8DA83ACC-79BE-40C7-A1EF-E2DCDB497777}" type="slidenum">
              <a:rPr kumimoji="1" lang="ja-JP" altLang="en-US" smtClean="0"/>
              <a:t>7</a:t>
            </a:fld>
            <a:endParaRPr kumimoji="1" lang="ja-JP" altLang="en-US"/>
          </a:p>
        </p:txBody>
      </p:sp>
      <p:pic>
        <p:nvPicPr>
          <p:cNvPr id="6" name="図 5">
            <a:extLst>
              <a:ext uri="{FF2B5EF4-FFF2-40B4-BE49-F238E27FC236}">
                <a16:creationId xmlns:a16="http://schemas.microsoft.com/office/drawing/2014/main" id="{32FC8D0D-94E8-BB98-A2D2-82AB43197B9F}"/>
              </a:ext>
            </a:extLst>
          </p:cNvPr>
          <p:cNvPicPr>
            <a:picLocks noChangeAspect="1"/>
          </p:cNvPicPr>
          <p:nvPr/>
        </p:nvPicPr>
        <p:blipFill>
          <a:blip r:embed="rId2"/>
          <a:stretch>
            <a:fillRect/>
          </a:stretch>
        </p:blipFill>
        <p:spPr>
          <a:xfrm>
            <a:off x="8864081" y="4548580"/>
            <a:ext cx="2511943" cy="2282891"/>
          </a:xfrm>
          <a:prstGeom prst="rect">
            <a:avLst/>
          </a:prstGeom>
        </p:spPr>
      </p:pic>
      <p:sp>
        <p:nvSpPr>
          <p:cNvPr id="5" name="テキスト ボックス 4">
            <a:extLst>
              <a:ext uri="{FF2B5EF4-FFF2-40B4-BE49-F238E27FC236}">
                <a16:creationId xmlns:a16="http://schemas.microsoft.com/office/drawing/2014/main" id="{77D4CAE1-79CA-292F-B883-8DFDD8FF9385}"/>
              </a:ext>
            </a:extLst>
          </p:cNvPr>
          <p:cNvSpPr txBox="1"/>
          <p:nvPr/>
        </p:nvSpPr>
        <p:spPr>
          <a:xfrm>
            <a:off x="293298" y="1505123"/>
            <a:ext cx="11015932" cy="4401205"/>
          </a:xfrm>
          <a:prstGeom prst="rect">
            <a:avLst/>
          </a:prstGeom>
          <a:noFill/>
        </p:spPr>
        <p:txBody>
          <a:bodyPr wrap="square" rtlCol="0">
            <a:spAutoFit/>
          </a:bodyPr>
          <a:lstStyle/>
          <a:p>
            <a:r>
              <a:rPr lang="en-US" altLang="ja-JP" sz="2000" dirty="0">
                <a:latin typeface="ＭＳ Ｐゴシック" panose="020B0600070205080204" pitchFamily="50" charset="-128"/>
                <a:ea typeface="ＭＳ Ｐゴシック" panose="020B0600070205080204" pitchFamily="50" charset="-128"/>
              </a:rPr>
              <a:t>1.</a:t>
            </a:r>
            <a:r>
              <a:rPr lang="ja-JP" altLang="ja-JP" sz="2000" dirty="0">
                <a:latin typeface="ＭＳ Ｐゴシック" panose="020B0600070205080204" pitchFamily="50" charset="-128"/>
                <a:ea typeface="ＭＳ Ｐゴシック" panose="020B0600070205080204" pitchFamily="50" charset="-128"/>
              </a:rPr>
              <a:t>信頼と誠実</a:t>
            </a:r>
          </a:p>
          <a:p>
            <a:r>
              <a:rPr lang="ja-JP" altLang="ja-JP" sz="2000" dirty="0">
                <a:latin typeface="ＭＳ Ｐゴシック" panose="020B0600070205080204" pitchFamily="50" charset="-128"/>
                <a:ea typeface="ＭＳ Ｐゴシック" panose="020B0600070205080204" pitchFamily="50" charset="-128"/>
              </a:rPr>
              <a:t>私たちは、透明性を持ったサービス提供を通じて、顧客やパートナーとの信頼を築きます。</a:t>
            </a:r>
            <a:endParaRPr lang="en-US" altLang="ja-JP" sz="2000" dirty="0">
              <a:latin typeface="ＭＳ Ｐゴシック" panose="020B0600070205080204" pitchFamily="50" charset="-128"/>
              <a:ea typeface="ＭＳ Ｐゴシック" panose="020B0600070205080204" pitchFamily="50" charset="-128"/>
            </a:endParaRPr>
          </a:p>
          <a:p>
            <a:endParaRPr lang="ja-JP" altLang="ja-JP" sz="2000" dirty="0">
              <a:latin typeface="ＭＳ Ｐゴシック" panose="020B0600070205080204" pitchFamily="50" charset="-128"/>
              <a:ea typeface="ＭＳ Ｐゴシック" panose="020B0600070205080204" pitchFamily="50" charset="-128"/>
            </a:endParaRPr>
          </a:p>
          <a:p>
            <a:r>
              <a:rPr lang="en-US" altLang="ja-JP" sz="2000" dirty="0">
                <a:latin typeface="ＭＳ Ｐゴシック" panose="020B0600070205080204" pitchFamily="50" charset="-128"/>
                <a:ea typeface="ＭＳ Ｐゴシック" panose="020B0600070205080204" pitchFamily="50" charset="-128"/>
              </a:rPr>
              <a:t>2.</a:t>
            </a:r>
            <a:r>
              <a:rPr lang="ja-JP" altLang="ja-JP" sz="2000" dirty="0">
                <a:latin typeface="ＭＳ Ｐゴシック" panose="020B0600070205080204" pitchFamily="50" charset="-128"/>
                <a:ea typeface="ＭＳ Ｐゴシック" panose="020B0600070205080204" pitchFamily="50" charset="-128"/>
              </a:rPr>
              <a:t>挑戦と成長</a:t>
            </a:r>
          </a:p>
          <a:p>
            <a:r>
              <a:rPr lang="ja-JP" altLang="ja-JP" sz="2000" dirty="0">
                <a:latin typeface="ＭＳ Ｐゴシック" panose="020B0600070205080204" pitchFamily="50" charset="-128"/>
                <a:ea typeface="ＭＳ Ｐゴシック" panose="020B0600070205080204" pitchFamily="50" charset="-128"/>
              </a:rPr>
              <a:t>常に新しい課題に挑み、学び続ける姿勢で、自社と顧客の成長を支援します。</a:t>
            </a:r>
            <a:endParaRPr lang="en-US" altLang="ja-JP" sz="2000" dirty="0">
              <a:latin typeface="ＭＳ Ｐゴシック" panose="020B0600070205080204" pitchFamily="50" charset="-128"/>
              <a:ea typeface="ＭＳ Ｐゴシック" panose="020B0600070205080204" pitchFamily="50" charset="-128"/>
            </a:endParaRPr>
          </a:p>
          <a:p>
            <a:endParaRPr lang="ja-JP" altLang="ja-JP" sz="2000" dirty="0">
              <a:latin typeface="ＭＳ Ｐゴシック" panose="020B0600070205080204" pitchFamily="50" charset="-128"/>
              <a:ea typeface="ＭＳ Ｐゴシック" panose="020B0600070205080204" pitchFamily="50" charset="-128"/>
            </a:endParaRPr>
          </a:p>
          <a:p>
            <a:r>
              <a:rPr lang="en-US" altLang="ja-JP" sz="2000" dirty="0">
                <a:latin typeface="ＭＳ Ｐゴシック" panose="020B0600070205080204" pitchFamily="50" charset="-128"/>
                <a:ea typeface="ＭＳ Ｐゴシック" panose="020B0600070205080204" pitchFamily="50" charset="-128"/>
              </a:rPr>
              <a:t>3.</a:t>
            </a:r>
            <a:r>
              <a:rPr lang="ja-JP" altLang="ja-JP" sz="2000" dirty="0">
                <a:latin typeface="ＭＳ Ｐゴシック" panose="020B0600070205080204" pitchFamily="50" charset="-128"/>
                <a:ea typeface="ＭＳ Ｐゴシック" panose="020B0600070205080204" pitchFamily="50" charset="-128"/>
              </a:rPr>
              <a:t>共創と協力</a:t>
            </a:r>
          </a:p>
          <a:p>
            <a:r>
              <a:rPr lang="ja-JP" altLang="ja-JP" sz="2000" dirty="0">
                <a:latin typeface="ＭＳ Ｐゴシック" panose="020B0600070205080204" pitchFamily="50" charset="-128"/>
                <a:ea typeface="ＭＳ Ｐゴシック" panose="020B0600070205080204" pitchFamily="50" charset="-128"/>
              </a:rPr>
              <a:t>お客様やパートナーとともに、価値を創り上げ、共に成果を追求します。</a:t>
            </a:r>
            <a:endParaRPr lang="en-US" altLang="ja-JP" sz="2000" dirty="0">
              <a:latin typeface="ＭＳ Ｐゴシック" panose="020B0600070205080204" pitchFamily="50" charset="-128"/>
              <a:ea typeface="ＭＳ Ｐゴシック" panose="020B0600070205080204" pitchFamily="50" charset="-128"/>
            </a:endParaRPr>
          </a:p>
          <a:p>
            <a:endParaRPr lang="ja-JP" altLang="ja-JP" sz="2000" dirty="0">
              <a:latin typeface="ＭＳ Ｐゴシック" panose="020B0600070205080204" pitchFamily="50" charset="-128"/>
              <a:ea typeface="ＭＳ Ｐゴシック" panose="020B0600070205080204" pitchFamily="50" charset="-128"/>
            </a:endParaRPr>
          </a:p>
          <a:p>
            <a:r>
              <a:rPr lang="en-US" altLang="ja-JP" sz="2000" dirty="0">
                <a:latin typeface="ＭＳ Ｐゴシック" panose="020B0600070205080204" pitchFamily="50" charset="-128"/>
                <a:ea typeface="ＭＳ Ｐゴシック" panose="020B0600070205080204" pitchFamily="50" charset="-128"/>
              </a:rPr>
              <a:t>4.</a:t>
            </a:r>
            <a:r>
              <a:rPr lang="ja-JP" altLang="ja-JP" sz="2000" dirty="0">
                <a:latin typeface="ＭＳ Ｐゴシック" panose="020B0600070205080204" pitchFamily="50" charset="-128"/>
                <a:ea typeface="ＭＳ Ｐゴシック" panose="020B0600070205080204" pitchFamily="50" charset="-128"/>
              </a:rPr>
              <a:t>グローバルな視点</a:t>
            </a:r>
          </a:p>
          <a:p>
            <a:r>
              <a:rPr lang="ja-JP" altLang="ja-JP" sz="2000" dirty="0">
                <a:latin typeface="ＭＳ Ｐゴシック" panose="020B0600070205080204" pitchFamily="50" charset="-128"/>
                <a:ea typeface="ＭＳ Ｐゴシック" panose="020B0600070205080204" pitchFamily="50" charset="-128"/>
              </a:rPr>
              <a:t>国境を超えたビジネス支援を行い、文化や規制の違いを理解しながら最適な解決策を提供します。</a:t>
            </a:r>
            <a:endParaRPr lang="en-US" altLang="ja-JP" sz="2000" dirty="0">
              <a:latin typeface="ＭＳ Ｐゴシック" panose="020B0600070205080204" pitchFamily="50" charset="-128"/>
              <a:ea typeface="ＭＳ Ｐゴシック" panose="020B0600070205080204" pitchFamily="50" charset="-128"/>
            </a:endParaRPr>
          </a:p>
          <a:p>
            <a:endParaRPr lang="ja-JP" altLang="ja-JP" sz="2000" dirty="0">
              <a:latin typeface="ＭＳ Ｐゴシック" panose="020B0600070205080204" pitchFamily="50" charset="-128"/>
              <a:ea typeface="ＭＳ Ｐゴシック" panose="020B0600070205080204" pitchFamily="50" charset="-128"/>
            </a:endParaRPr>
          </a:p>
          <a:p>
            <a:r>
              <a:rPr lang="en-US" altLang="ja-JP" sz="2000" dirty="0">
                <a:latin typeface="ＭＳ Ｐゴシック" panose="020B0600070205080204" pitchFamily="50" charset="-128"/>
                <a:ea typeface="ＭＳ Ｐゴシック" panose="020B0600070205080204" pitchFamily="50" charset="-128"/>
              </a:rPr>
              <a:t>5.</a:t>
            </a:r>
            <a:r>
              <a:rPr lang="ja-JP" altLang="ja-JP" sz="2000" dirty="0">
                <a:latin typeface="ＭＳ Ｐゴシック" panose="020B0600070205080204" pitchFamily="50" charset="-128"/>
                <a:ea typeface="ＭＳ Ｐゴシック" panose="020B0600070205080204" pitchFamily="50" charset="-128"/>
              </a:rPr>
              <a:t>自立支援と教育</a:t>
            </a:r>
          </a:p>
          <a:p>
            <a:r>
              <a:rPr lang="ja-JP" altLang="ja-JP" sz="2000" dirty="0">
                <a:latin typeface="ＭＳ Ｐゴシック" panose="020B0600070205080204" pitchFamily="50" charset="-128"/>
                <a:ea typeface="ＭＳ Ｐゴシック" panose="020B0600070205080204" pitchFamily="50" charset="-128"/>
              </a:rPr>
              <a:t>「魚を与えるのではなく釣り方を教える」姿勢で、企業の自立的な成長をサポートします。</a:t>
            </a:r>
          </a:p>
        </p:txBody>
      </p:sp>
      <p:pic>
        <p:nvPicPr>
          <p:cNvPr id="9" name="図 8">
            <a:extLst>
              <a:ext uri="{FF2B5EF4-FFF2-40B4-BE49-F238E27FC236}">
                <a16:creationId xmlns:a16="http://schemas.microsoft.com/office/drawing/2014/main" id="{10DC2BB3-7770-1E7A-9278-41FBA3F994E1}"/>
              </a:ext>
            </a:extLst>
          </p:cNvPr>
          <p:cNvPicPr>
            <a:picLocks noChangeAspect="1"/>
          </p:cNvPicPr>
          <p:nvPr/>
        </p:nvPicPr>
        <p:blipFill>
          <a:blip r:embed="rId3"/>
          <a:stretch>
            <a:fillRect/>
          </a:stretch>
        </p:blipFill>
        <p:spPr>
          <a:xfrm flipV="1">
            <a:off x="0" y="672976"/>
            <a:ext cx="11376025" cy="51218"/>
          </a:xfrm>
          <a:prstGeom prst="rect">
            <a:avLst/>
          </a:prstGeom>
        </p:spPr>
      </p:pic>
      <p:pic>
        <p:nvPicPr>
          <p:cNvPr id="10" name="図 9">
            <a:extLst>
              <a:ext uri="{FF2B5EF4-FFF2-40B4-BE49-F238E27FC236}">
                <a16:creationId xmlns:a16="http://schemas.microsoft.com/office/drawing/2014/main" id="{708A5085-565C-2CFB-DC4D-8A26EF402FAE}"/>
              </a:ext>
            </a:extLst>
          </p:cNvPr>
          <p:cNvPicPr>
            <a:picLocks noChangeAspect="1"/>
          </p:cNvPicPr>
          <p:nvPr/>
        </p:nvPicPr>
        <p:blipFill>
          <a:blip r:embed="rId4"/>
          <a:stretch>
            <a:fillRect/>
          </a:stretch>
        </p:blipFill>
        <p:spPr>
          <a:xfrm>
            <a:off x="9954299" y="580736"/>
            <a:ext cx="889335" cy="235698"/>
          </a:xfrm>
          <a:prstGeom prst="rect">
            <a:avLst/>
          </a:prstGeom>
        </p:spPr>
      </p:pic>
      <p:sp>
        <p:nvSpPr>
          <p:cNvPr id="3" name="正方形/長方形 2">
            <a:extLst>
              <a:ext uri="{FF2B5EF4-FFF2-40B4-BE49-F238E27FC236}">
                <a16:creationId xmlns:a16="http://schemas.microsoft.com/office/drawing/2014/main" id="{69C6AD5A-C7F0-2AFB-69EE-7A92664EE049}"/>
              </a:ext>
            </a:extLst>
          </p:cNvPr>
          <p:cNvSpPr/>
          <p:nvPr/>
        </p:nvSpPr>
        <p:spPr>
          <a:xfrm>
            <a:off x="378699" y="143959"/>
            <a:ext cx="4792616" cy="651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b="1"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バリュー（価値観）</a:t>
            </a:r>
          </a:p>
        </p:txBody>
      </p:sp>
    </p:spTree>
    <p:extLst>
      <p:ext uri="{BB962C8B-B14F-4D97-AF65-F5344CB8AC3E}">
        <p14:creationId xmlns:p14="http://schemas.microsoft.com/office/powerpoint/2010/main" val="3838551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FBBD58-2F6C-7592-AA70-836D6E67F972}"/>
              </a:ext>
            </a:extLst>
          </p:cNvPr>
          <p:cNvSpPr>
            <a:spLocks noGrp="1"/>
          </p:cNvSpPr>
          <p:nvPr>
            <p:ph type="sldNum" sz="quarter" idx="12"/>
          </p:nvPr>
        </p:nvSpPr>
        <p:spPr/>
        <p:txBody>
          <a:bodyPr/>
          <a:lstStyle/>
          <a:p>
            <a:fld id="{8DA83ACC-79BE-40C7-A1EF-E2DCDB497777}" type="slidenum">
              <a:rPr kumimoji="1" lang="ja-JP" altLang="en-US" smtClean="0">
                <a:latin typeface="ＭＳ Ｐゴシック" panose="020B0600070205080204" pitchFamily="50" charset="-128"/>
                <a:ea typeface="ＭＳ Ｐゴシック" panose="020B0600070205080204" pitchFamily="50" charset="-128"/>
              </a:rPr>
              <a:t>8</a:t>
            </a:fld>
            <a:endParaRPr kumimoji="1" lang="ja-JP" altLang="en-US">
              <a:latin typeface="ＭＳ Ｐゴシック" panose="020B0600070205080204" pitchFamily="50" charset="-128"/>
              <a:ea typeface="ＭＳ Ｐゴシック" panose="020B0600070205080204" pitchFamily="50" charset="-128"/>
            </a:endParaRPr>
          </a:p>
        </p:txBody>
      </p:sp>
      <p:pic>
        <p:nvPicPr>
          <p:cNvPr id="6" name="図 5">
            <a:extLst>
              <a:ext uri="{FF2B5EF4-FFF2-40B4-BE49-F238E27FC236}">
                <a16:creationId xmlns:a16="http://schemas.microsoft.com/office/drawing/2014/main" id="{669F7831-54B1-00C3-5C38-9A142C5B813E}"/>
              </a:ext>
            </a:extLst>
          </p:cNvPr>
          <p:cNvPicPr>
            <a:picLocks noChangeAspect="1"/>
          </p:cNvPicPr>
          <p:nvPr/>
        </p:nvPicPr>
        <p:blipFill>
          <a:blip r:embed="rId2"/>
          <a:stretch>
            <a:fillRect/>
          </a:stretch>
        </p:blipFill>
        <p:spPr>
          <a:xfrm>
            <a:off x="8864081" y="4548580"/>
            <a:ext cx="2511943" cy="2282891"/>
          </a:xfrm>
          <a:prstGeom prst="rect">
            <a:avLst/>
          </a:prstGeom>
        </p:spPr>
      </p:pic>
      <p:sp>
        <p:nvSpPr>
          <p:cNvPr id="9" name="正方形/長方形 8">
            <a:extLst>
              <a:ext uri="{FF2B5EF4-FFF2-40B4-BE49-F238E27FC236}">
                <a16:creationId xmlns:a16="http://schemas.microsoft.com/office/drawing/2014/main" id="{ADCF385F-4441-642E-1871-14EE8AC6C8D6}"/>
              </a:ext>
            </a:extLst>
          </p:cNvPr>
          <p:cNvSpPr/>
          <p:nvPr/>
        </p:nvSpPr>
        <p:spPr>
          <a:xfrm>
            <a:off x="359449" y="127748"/>
            <a:ext cx="4831116" cy="6835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事業</a:t>
            </a:r>
            <a:r>
              <a:rPr kumimoji="0"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内容</a:t>
            </a:r>
            <a:endParaRPr kumimoji="0" lang="zh-TW"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 name="四角形: 角を丸くする 9">
            <a:extLst>
              <a:ext uri="{FF2B5EF4-FFF2-40B4-BE49-F238E27FC236}">
                <a16:creationId xmlns:a16="http://schemas.microsoft.com/office/drawing/2014/main" id="{ED64AFA9-8A05-ECB4-097B-4B51E6C4E0D9}"/>
              </a:ext>
            </a:extLst>
          </p:cNvPr>
          <p:cNvSpPr/>
          <p:nvPr/>
        </p:nvSpPr>
        <p:spPr>
          <a:xfrm>
            <a:off x="650493" y="3356766"/>
            <a:ext cx="2814274" cy="585019"/>
          </a:xfrm>
          <a:prstGeom prst="roundRect">
            <a:avLst/>
          </a:prstGeom>
          <a:gradFill>
            <a:gsLst>
              <a:gs pos="0">
                <a:schemeClr val="accent2">
                  <a:lumMod val="40000"/>
                  <a:lumOff val="60000"/>
                </a:schemeClr>
              </a:gs>
              <a:gs pos="74000">
                <a:schemeClr val="accent2"/>
              </a:gs>
              <a:gs pos="83000">
                <a:schemeClr val="accent2"/>
              </a:gs>
              <a:gs pos="100000">
                <a:schemeClr val="accent2"/>
              </a:gs>
            </a:gsLst>
            <a:lin ang="5400000" scaled="1"/>
          </a:gra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ＭＳ Ｐゴシック" panose="020B0600070205080204" pitchFamily="50" charset="-128"/>
                <a:ea typeface="ＭＳ Ｐゴシック" panose="020B0600070205080204" pitchFamily="50" charset="-128"/>
              </a:rPr>
              <a:t>食品輸出・輸入支援事業</a:t>
            </a:r>
          </a:p>
        </p:txBody>
      </p:sp>
      <p:sp>
        <p:nvSpPr>
          <p:cNvPr id="11" name="四角形: 角を丸くする 10">
            <a:extLst>
              <a:ext uri="{FF2B5EF4-FFF2-40B4-BE49-F238E27FC236}">
                <a16:creationId xmlns:a16="http://schemas.microsoft.com/office/drawing/2014/main" id="{733BBBC5-7F4F-DCC2-E55E-93A6F05908C7}"/>
              </a:ext>
            </a:extLst>
          </p:cNvPr>
          <p:cNvSpPr/>
          <p:nvPr/>
        </p:nvSpPr>
        <p:spPr>
          <a:xfrm>
            <a:off x="4043264" y="3375420"/>
            <a:ext cx="2730759" cy="585019"/>
          </a:xfrm>
          <a:prstGeom prst="roundRect">
            <a:avLst/>
          </a:prstGeom>
          <a:gradFill>
            <a:gsLst>
              <a:gs pos="0">
                <a:schemeClr val="accent6">
                  <a:lumMod val="40000"/>
                  <a:lumOff val="60000"/>
                </a:schemeClr>
              </a:gs>
              <a:gs pos="74000">
                <a:schemeClr val="accent6"/>
              </a:gs>
              <a:gs pos="83000">
                <a:schemeClr val="accent6"/>
              </a:gs>
              <a:gs pos="100000">
                <a:schemeClr val="accent6"/>
              </a:gs>
            </a:gsLst>
            <a:lin ang="5400000" scaled="1"/>
          </a:gra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ＭＳ Ｐゴシック" panose="020B0600070205080204" pitchFamily="50" charset="-128"/>
                <a:ea typeface="ＭＳ Ｐゴシック" panose="020B0600070205080204" pitchFamily="50" charset="-128"/>
              </a:rPr>
              <a:t>食品工場技術支援事業</a:t>
            </a:r>
          </a:p>
        </p:txBody>
      </p:sp>
      <p:sp>
        <p:nvSpPr>
          <p:cNvPr id="12" name="四角形: 角を丸くする 11">
            <a:extLst>
              <a:ext uri="{FF2B5EF4-FFF2-40B4-BE49-F238E27FC236}">
                <a16:creationId xmlns:a16="http://schemas.microsoft.com/office/drawing/2014/main" id="{8947DD06-B607-BEFB-95F5-3E8FC47A2B2A}"/>
              </a:ext>
            </a:extLst>
          </p:cNvPr>
          <p:cNvSpPr/>
          <p:nvPr/>
        </p:nvSpPr>
        <p:spPr>
          <a:xfrm>
            <a:off x="7358740" y="3375419"/>
            <a:ext cx="2631236" cy="585019"/>
          </a:xfrm>
          <a:prstGeom prst="roundRect">
            <a:avLst/>
          </a:prstGeom>
          <a:gradFill>
            <a:gsLst>
              <a:gs pos="0">
                <a:schemeClr val="accent4">
                  <a:lumMod val="40000"/>
                  <a:lumOff val="60000"/>
                </a:schemeClr>
              </a:gs>
              <a:gs pos="74000">
                <a:schemeClr val="accent4"/>
              </a:gs>
              <a:gs pos="83000">
                <a:schemeClr val="accent4"/>
              </a:gs>
              <a:gs pos="100000">
                <a:schemeClr val="accent4"/>
              </a:gs>
            </a:gsLst>
            <a:lin ang="5400000" scaled="1"/>
          </a:gra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ＭＳ Ｐゴシック" panose="020B0600070205080204" pitchFamily="50" charset="-128"/>
                <a:ea typeface="ＭＳ Ｐゴシック" panose="020B0600070205080204" pitchFamily="50" charset="-128"/>
              </a:rPr>
              <a:t>食品輸出専門家育成講座</a:t>
            </a:r>
          </a:p>
        </p:txBody>
      </p:sp>
      <p:sp>
        <p:nvSpPr>
          <p:cNvPr id="13" name="テキスト ボックス 12">
            <a:extLst>
              <a:ext uri="{FF2B5EF4-FFF2-40B4-BE49-F238E27FC236}">
                <a16:creationId xmlns:a16="http://schemas.microsoft.com/office/drawing/2014/main" id="{5A9A5B0B-5413-E873-C690-57C42593DD1C}"/>
              </a:ext>
            </a:extLst>
          </p:cNvPr>
          <p:cNvSpPr txBox="1"/>
          <p:nvPr/>
        </p:nvSpPr>
        <p:spPr>
          <a:xfrm>
            <a:off x="650493" y="4142792"/>
            <a:ext cx="2689866" cy="1477328"/>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輸入国規制に適合する製品設計から通関するまで食品輸出入のワンストップサービスを提供しています。</a:t>
            </a:r>
          </a:p>
        </p:txBody>
      </p:sp>
      <p:pic>
        <p:nvPicPr>
          <p:cNvPr id="18" name="図 17">
            <a:extLst>
              <a:ext uri="{FF2B5EF4-FFF2-40B4-BE49-F238E27FC236}">
                <a16:creationId xmlns:a16="http://schemas.microsoft.com/office/drawing/2014/main" id="{D37EDFCD-DEF3-3708-7111-38EEE2F6A3ED}"/>
              </a:ext>
            </a:extLst>
          </p:cNvPr>
          <p:cNvPicPr>
            <a:picLocks noChangeAspect="1"/>
          </p:cNvPicPr>
          <p:nvPr/>
        </p:nvPicPr>
        <p:blipFill>
          <a:blip r:embed="rId3"/>
          <a:stretch>
            <a:fillRect/>
          </a:stretch>
        </p:blipFill>
        <p:spPr>
          <a:xfrm>
            <a:off x="650493" y="1448594"/>
            <a:ext cx="2760194" cy="1808964"/>
          </a:xfrm>
          <a:prstGeom prst="rect">
            <a:avLst/>
          </a:prstGeom>
        </p:spPr>
      </p:pic>
      <p:pic>
        <p:nvPicPr>
          <p:cNvPr id="20" name="図 19">
            <a:extLst>
              <a:ext uri="{FF2B5EF4-FFF2-40B4-BE49-F238E27FC236}">
                <a16:creationId xmlns:a16="http://schemas.microsoft.com/office/drawing/2014/main" id="{76FEAA25-F3B4-14C6-CCCD-C90B99AD36BF}"/>
              </a:ext>
            </a:extLst>
          </p:cNvPr>
          <p:cNvPicPr>
            <a:picLocks noChangeAspect="1"/>
          </p:cNvPicPr>
          <p:nvPr/>
        </p:nvPicPr>
        <p:blipFill>
          <a:blip r:embed="rId4"/>
          <a:stretch>
            <a:fillRect/>
          </a:stretch>
        </p:blipFill>
        <p:spPr>
          <a:xfrm>
            <a:off x="4027567" y="1448593"/>
            <a:ext cx="2762151" cy="1808965"/>
          </a:xfrm>
          <a:prstGeom prst="rect">
            <a:avLst/>
          </a:prstGeom>
        </p:spPr>
      </p:pic>
      <p:sp>
        <p:nvSpPr>
          <p:cNvPr id="21" name="テキスト ボックス 20">
            <a:extLst>
              <a:ext uri="{FF2B5EF4-FFF2-40B4-BE49-F238E27FC236}">
                <a16:creationId xmlns:a16="http://schemas.microsoft.com/office/drawing/2014/main" id="{24FA8A37-9314-204F-C164-1B97C2AD3854}"/>
              </a:ext>
            </a:extLst>
          </p:cNvPr>
          <p:cNvSpPr txBox="1"/>
          <p:nvPr/>
        </p:nvSpPr>
        <p:spPr>
          <a:xfrm>
            <a:off x="4027567" y="4142792"/>
            <a:ext cx="2689866" cy="1200329"/>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商品設計、製造技術から食品製造現場の管理、クレーム対策等幅広く支援しています。</a:t>
            </a:r>
          </a:p>
        </p:txBody>
      </p:sp>
      <p:sp>
        <p:nvSpPr>
          <p:cNvPr id="22" name="テキスト ボックス 21">
            <a:extLst>
              <a:ext uri="{FF2B5EF4-FFF2-40B4-BE49-F238E27FC236}">
                <a16:creationId xmlns:a16="http://schemas.microsoft.com/office/drawing/2014/main" id="{EE71A150-7A77-CD41-C7DD-29E8FAB0D005}"/>
              </a:ext>
            </a:extLst>
          </p:cNvPr>
          <p:cNvSpPr txBox="1"/>
          <p:nvPr/>
        </p:nvSpPr>
        <p:spPr>
          <a:xfrm>
            <a:off x="7329425" y="4086915"/>
            <a:ext cx="2689866" cy="1477328"/>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輸出販売戦略、輸出国規制及び監視体制、輸出国規制をクリアするための専門知識及びノウハウを学べることが可能です。</a:t>
            </a:r>
          </a:p>
        </p:txBody>
      </p:sp>
      <p:pic>
        <p:nvPicPr>
          <p:cNvPr id="26" name="図 25">
            <a:extLst>
              <a:ext uri="{FF2B5EF4-FFF2-40B4-BE49-F238E27FC236}">
                <a16:creationId xmlns:a16="http://schemas.microsoft.com/office/drawing/2014/main" id="{6189929C-96F7-C524-BF70-AC5BCE701068}"/>
              </a:ext>
            </a:extLst>
          </p:cNvPr>
          <p:cNvPicPr>
            <a:picLocks noChangeAspect="1"/>
          </p:cNvPicPr>
          <p:nvPr/>
        </p:nvPicPr>
        <p:blipFill>
          <a:blip r:embed="rId5"/>
          <a:stretch>
            <a:fillRect/>
          </a:stretch>
        </p:blipFill>
        <p:spPr>
          <a:xfrm>
            <a:off x="7354612" y="1463108"/>
            <a:ext cx="2631236" cy="1813109"/>
          </a:xfrm>
          <a:prstGeom prst="rect">
            <a:avLst/>
          </a:prstGeom>
        </p:spPr>
      </p:pic>
      <p:pic>
        <p:nvPicPr>
          <p:cNvPr id="5" name="図 4">
            <a:extLst>
              <a:ext uri="{FF2B5EF4-FFF2-40B4-BE49-F238E27FC236}">
                <a16:creationId xmlns:a16="http://schemas.microsoft.com/office/drawing/2014/main" id="{C5D815B4-05D9-E0F2-70A1-BB343E44DDB4}"/>
              </a:ext>
            </a:extLst>
          </p:cNvPr>
          <p:cNvPicPr>
            <a:picLocks noChangeAspect="1"/>
          </p:cNvPicPr>
          <p:nvPr/>
        </p:nvPicPr>
        <p:blipFill>
          <a:blip r:embed="rId6"/>
          <a:stretch>
            <a:fillRect/>
          </a:stretch>
        </p:blipFill>
        <p:spPr>
          <a:xfrm flipV="1">
            <a:off x="0" y="672976"/>
            <a:ext cx="11376025" cy="51218"/>
          </a:xfrm>
          <a:prstGeom prst="rect">
            <a:avLst/>
          </a:prstGeom>
        </p:spPr>
      </p:pic>
      <p:pic>
        <p:nvPicPr>
          <p:cNvPr id="7" name="図 6">
            <a:extLst>
              <a:ext uri="{FF2B5EF4-FFF2-40B4-BE49-F238E27FC236}">
                <a16:creationId xmlns:a16="http://schemas.microsoft.com/office/drawing/2014/main" id="{7928BCB0-C6D1-DECA-E6B1-7E5256369360}"/>
              </a:ext>
            </a:extLst>
          </p:cNvPr>
          <p:cNvPicPr>
            <a:picLocks noChangeAspect="1"/>
          </p:cNvPicPr>
          <p:nvPr/>
        </p:nvPicPr>
        <p:blipFill>
          <a:blip r:embed="rId7"/>
          <a:stretch>
            <a:fillRect/>
          </a:stretch>
        </p:blipFill>
        <p:spPr>
          <a:xfrm>
            <a:off x="9954299" y="580736"/>
            <a:ext cx="889335" cy="235698"/>
          </a:xfrm>
          <a:prstGeom prst="rect">
            <a:avLst/>
          </a:prstGeom>
        </p:spPr>
      </p:pic>
    </p:spTree>
    <p:extLst>
      <p:ext uri="{BB962C8B-B14F-4D97-AF65-F5344CB8AC3E}">
        <p14:creationId xmlns:p14="http://schemas.microsoft.com/office/powerpoint/2010/main" val="3555863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665">
            <a:extLst>
              <a:ext uri="{FF2B5EF4-FFF2-40B4-BE49-F238E27FC236}">
                <a16:creationId xmlns:a16="http://schemas.microsoft.com/office/drawing/2014/main" id="{49CC7B5D-F9DE-3060-F863-F983550E9F3F}"/>
              </a:ext>
            </a:extLst>
          </p:cNvPr>
          <p:cNvGrpSpPr/>
          <p:nvPr/>
        </p:nvGrpSpPr>
        <p:grpSpPr>
          <a:xfrm>
            <a:off x="1192550" y="2369484"/>
            <a:ext cx="8730676" cy="2693739"/>
            <a:chOff x="500788" y="2057400"/>
            <a:chExt cx="8262212" cy="2608262"/>
          </a:xfrm>
          <a:effectLst>
            <a:reflection blurRad="6350" stA="52000" endA="300" endPos="35000" dir="5400000" sy="-100000" algn="bl" rotWithShape="0"/>
          </a:effectLst>
        </p:grpSpPr>
        <p:grpSp>
          <p:nvGrpSpPr>
            <p:cNvPr id="97" name="Group 657">
              <a:extLst>
                <a:ext uri="{FF2B5EF4-FFF2-40B4-BE49-F238E27FC236}">
                  <a16:creationId xmlns:a16="http://schemas.microsoft.com/office/drawing/2014/main" id="{FCD2D7E1-5A58-2F71-0538-494B4CF364C9}"/>
                </a:ext>
              </a:extLst>
            </p:cNvPr>
            <p:cNvGrpSpPr/>
            <p:nvPr/>
          </p:nvGrpSpPr>
          <p:grpSpPr>
            <a:xfrm>
              <a:off x="2679455" y="2447942"/>
              <a:ext cx="4149328" cy="1882970"/>
              <a:chOff x="2679455" y="2447942"/>
              <a:chExt cx="4149328" cy="1882970"/>
            </a:xfrm>
            <a:gradFill flip="none" rotWithShape="1">
              <a:gsLst>
                <a:gs pos="100000">
                  <a:srgbClr val="00EA1C">
                    <a:lumMod val="75000"/>
                  </a:srgbClr>
                </a:gs>
                <a:gs pos="0">
                  <a:srgbClr val="0070C0"/>
                </a:gs>
              </a:gsLst>
              <a:lin ang="10800000" scaled="1"/>
              <a:tileRect/>
            </a:gradFill>
          </p:grpSpPr>
          <p:sp>
            <p:nvSpPr>
              <p:cNvPr id="110" name="Rectangle 22">
                <a:extLst>
                  <a:ext uri="{FF2B5EF4-FFF2-40B4-BE49-F238E27FC236}">
                    <a16:creationId xmlns:a16="http://schemas.microsoft.com/office/drawing/2014/main" id="{F8119222-F4D8-1886-1E32-AFD38EA0CB83}"/>
                  </a:ext>
                </a:extLst>
              </p:cNvPr>
              <p:cNvSpPr>
                <a:spLocks noChangeArrowheads="1"/>
              </p:cNvSpPr>
              <p:nvPr/>
            </p:nvSpPr>
            <p:spPr bwMode="auto">
              <a:xfrm>
                <a:off x="3765817" y="2447942"/>
                <a:ext cx="543970" cy="1882970"/>
              </a:xfrm>
              <a:prstGeom prst="rect">
                <a:avLst/>
              </a:prstGeom>
              <a:grpFill/>
              <a:ln w="9525">
                <a:gradFill>
                  <a:gsLst>
                    <a:gs pos="100000">
                      <a:sysClr val="window" lastClr="FFFFFF"/>
                    </a:gs>
                    <a:gs pos="7000">
                      <a:sysClr val="window" lastClr="FFFFFF">
                        <a:lumMod val="50000"/>
                      </a:sysClr>
                    </a:gs>
                  </a:gsLst>
                  <a:lin ang="14400000" scaled="0"/>
                </a:gra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1" name="Rectangle 23">
                <a:extLst>
                  <a:ext uri="{FF2B5EF4-FFF2-40B4-BE49-F238E27FC236}">
                    <a16:creationId xmlns:a16="http://schemas.microsoft.com/office/drawing/2014/main" id="{150E8E81-E319-4A72-FF36-70184355CD90}"/>
                  </a:ext>
                </a:extLst>
              </p:cNvPr>
              <p:cNvSpPr>
                <a:spLocks noChangeArrowheads="1"/>
              </p:cNvSpPr>
              <p:nvPr/>
            </p:nvSpPr>
            <p:spPr bwMode="auto">
              <a:xfrm>
                <a:off x="4399051" y="2447942"/>
                <a:ext cx="541180" cy="1882970"/>
              </a:xfrm>
              <a:prstGeom prst="rect">
                <a:avLst/>
              </a:prstGeom>
              <a:grpFill/>
              <a:ln w="9525">
                <a:gradFill>
                  <a:gsLst>
                    <a:gs pos="100000">
                      <a:sysClr val="window" lastClr="FFFFFF"/>
                    </a:gs>
                    <a:gs pos="7000">
                      <a:sysClr val="window" lastClr="FFFFFF">
                        <a:lumMod val="50000"/>
                      </a:sysClr>
                    </a:gs>
                  </a:gsLst>
                  <a:lin ang="14400000" scaled="0"/>
                </a:gra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2" name="Rectangle 24">
                <a:extLst>
                  <a:ext uri="{FF2B5EF4-FFF2-40B4-BE49-F238E27FC236}">
                    <a16:creationId xmlns:a16="http://schemas.microsoft.com/office/drawing/2014/main" id="{A021E7C8-3D06-B552-18A1-AE7801A8B8F8}"/>
                  </a:ext>
                </a:extLst>
              </p:cNvPr>
              <p:cNvSpPr>
                <a:spLocks noChangeArrowheads="1"/>
              </p:cNvSpPr>
              <p:nvPr/>
            </p:nvSpPr>
            <p:spPr bwMode="auto">
              <a:xfrm>
                <a:off x="5029498" y="2447942"/>
                <a:ext cx="541180" cy="1882970"/>
              </a:xfrm>
              <a:prstGeom prst="rect">
                <a:avLst/>
              </a:prstGeom>
              <a:grpFill/>
              <a:ln w="9525">
                <a:gradFill>
                  <a:gsLst>
                    <a:gs pos="100000">
                      <a:sysClr val="window" lastClr="FFFFFF"/>
                    </a:gs>
                    <a:gs pos="7000">
                      <a:sysClr val="window" lastClr="FFFFFF">
                        <a:lumMod val="50000"/>
                      </a:sysClr>
                    </a:gs>
                  </a:gsLst>
                  <a:lin ang="14400000" scaled="0"/>
                </a:gra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3" name="Rectangle 25">
                <a:extLst>
                  <a:ext uri="{FF2B5EF4-FFF2-40B4-BE49-F238E27FC236}">
                    <a16:creationId xmlns:a16="http://schemas.microsoft.com/office/drawing/2014/main" id="{9986701D-92C8-9AB3-6BAF-90790E1C5D24}"/>
                  </a:ext>
                </a:extLst>
              </p:cNvPr>
              <p:cNvSpPr>
                <a:spLocks noChangeArrowheads="1"/>
              </p:cNvSpPr>
              <p:nvPr/>
            </p:nvSpPr>
            <p:spPr bwMode="auto">
              <a:xfrm>
                <a:off x="5654365" y="2447942"/>
                <a:ext cx="543970" cy="1882970"/>
              </a:xfrm>
              <a:prstGeom prst="rect">
                <a:avLst/>
              </a:prstGeom>
              <a:grpFill/>
              <a:ln w="9525">
                <a:gradFill>
                  <a:gsLst>
                    <a:gs pos="100000">
                      <a:sysClr val="window" lastClr="FFFFFF"/>
                    </a:gs>
                    <a:gs pos="7000">
                      <a:sysClr val="window" lastClr="FFFFFF">
                        <a:lumMod val="50000"/>
                      </a:sysClr>
                    </a:gs>
                  </a:gsLst>
                  <a:lin ang="14400000" scaled="0"/>
                </a:gra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4" name="Rectangle 26">
                <a:extLst>
                  <a:ext uri="{FF2B5EF4-FFF2-40B4-BE49-F238E27FC236}">
                    <a16:creationId xmlns:a16="http://schemas.microsoft.com/office/drawing/2014/main" id="{97FB4870-86F3-A8CA-4EC0-B2976F87312F}"/>
                  </a:ext>
                </a:extLst>
              </p:cNvPr>
              <p:cNvSpPr>
                <a:spLocks noChangeArrowheads="1"/>
              </p:cNvSpPr>
              <p:nvPr/>
            </p:nvSpPr>
            <p:spPr bwMode="auto">
              <a:xfrm>
                <a:off x="6287603" y="2447942"/>
                <a:ext cx="541180" cy="1882970"/>
              </a:xfrm>
              <a:prstGeom prst="rect">
                <a:avLst/>
              </a:prstGeom>
              <a:grpFill/>
              <a:ln w="9525">
                <a:gradFill>
                  <a:gsLst>
                    <a:gs pos="100000">
                      <a:sysClr val="window" lastClr="FFFFFF"/>
                    </a:gs>
                    <a:gs pos="7000">
                      <a:sysClr val="window" lastClr="FFFFFF">
                        <a:lumMod val="50000"/>
                      </a:sysClr>
                    </a:gs>
                  </a:gsLst>
                  <a:lin ang="14400000" scaled="0"/>
                </a:gra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5" name="Freeform 30">
                <a:extLst>
                  <a:ext uri="{FF2B5EF4-FFF2-40B4-BE49-F238E27FC236}">
                    <a16:creationId xmlns:a16="http://schemas.microsoft.com/office/drawing/2014/main" id="{083EF5D0-D444-8B45-FB51-5CA67DDE145F}"/>
                  </a:ext>
                </a:extLst>
              </p:cNvPr>
              <p:cNvSpPr>
                <a:spLocks/>
              </p:cNvSpPr>
              <p:nvPr/>
            </p:nvSpPr>
            <p:spPr bwMode="auto">
              <a:xfrm>
                <a:off x="2679455" y="2447942"/>
                <a:ext cx="814559" cy="1882970"/>
              </a:xfrm>
              <a:custGeom>
                <a:avLst/>
                <a:gdLst/>
                <a:ahLst/>
                <a:cxnLst>
                  <a:cxn ang="0">
                    <a:pos x="146" y="0"/>
                  </a:cxn>
                  <a:cxn ang="0">
                    <a:pos x="0" y="0"/>
                  </a:cxn>
                  <a:cxn ang="0">
                    <a:pos x="70" y="168"/>
                  </a:cxn>
                  <a:cxn ang="0">
                    <a:pos x="0" y="337"/>
                  </a:cxn>
                  <a:cxn ang="0">
                    <a:pos x="146" y="337"/>
                  </a:cxn>
                  <a:cxn ang="0">
                    <a:pos x="146" y="0"/>
                  </a:cxn>
                </a:cxnLst>
                <a:rect l="0" t="0" r="r" b="b"/>
                <a:pathLst>
                  <a:path w="146" h="337">
                    <a:moveTo>
                      <a:pt x="146" y="0"/>
                    </a:moveTo>
                    <a:cubicBezTo>
                      <a:pt x="0" y="0"/>
                      <a:pt x="0" y="0"/>
                      <a:pt x="0" y="0"/>
                    </a:cubicBezTo>
                    <a:cubicBezTo>
                      <a:pt x="43" y="43"/>
                      <a:pt x="70" y="102"/>
                      <a:pt x="70" y="168"/>
                    </a:cubicBezTo>
                    <a:cubicBezTo>
                      <a:pt x="70" y="235"/>
                      <a:pt x="43" y="294"/>
                      <a:pt x="0" y="337"/>
                    </a:cubicBezTo>
                    <a:cubicBezTo>
                      <a:pt x="146" y="337"/>
                      <a:pt x="146" y="337"/>
                      <a:pt x="146" y="337"/>
                    </a:cubicBezTo>
                    <a:lnTo>
                      <a:pt x="146" y="0"/>
                    </a:lnTo>
                    <a:close/>
                  </a:path>
                </a:pathLst>
              </a:custGeom>
              <a:grpFill/>
              <a:ln w="9525">
                <a:gradFill>
                  <a:gsLst>
                    <a:gs pos="100000">
                      <a:sysClr val="window" lastClr="FFFFFF"/>
                    </a:gs>
                    <a:gs pos="7000">
                      <a:sysClr val="window" lastClr="FFFFFF">
                        <a:lumMod val="50000"/>
                      </a:sysClr>
                    </a:gs>
                  </a:gsLst>
                  <a:lin ang="14400000" scaled="0"/>
                </a:gra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98" name="Freeform 31">
              <a:extLst>
                <a:ext uri="{FF2B5EF4-FFF2-40B4-BE49-F238E27FC236}">
                  <a16:creationId xmlns:a16="http://schemas.microsoft.com/office/drawing/2014/main" id="{219186FF-2B38-CCDD-DDD1-12380ECBEBEB}"/>
                </a:ext>
              </a:extLst>
            </p:cNvPr>
            <p:cNvSpPr>
              <a:spLocks noEditPoints="1"/>
            </p:cNvSpPr>
            <p:nvPr/>
          </p:nvSpPr>
          <p:spPr bwMode="auto">
            <a:xfrm>
              <a:off x="500788" y="2141087"/>
              <a:ext cx="2491100" cy="2496678"/>
            </a:xfrm>
            <a:custGeom>
              <a:avLst/>
              <a:gdLst/>
              <a:ahLst/>
              <a:cxnLst>
                <a:cxn ang="0">
                  <a:pos x="223" y="0"/>
                </a:cxn>
                <a:cxn ang="0">
                  <a:pos x="65" y="66"/>
                </a:cxn>
                <a:cxn ang="0">
                  <a:pos x="0" y="223"/>
                </a:cxn>
                <a:cxn ang="0">
                  <a:pos x="65" y="381"/>
                </a:cxn>
                <a:cxn ang="0">
                  <a:pos x="223" y="447"/>
                </a:cxn>
                <a:cxn ang="0">
                  <a:pos x="381" y="381"/>
                </a:cxn>
                <a:cxn ang="0">
                  <a:pos x="446" y="223"/>
                </a:cxn>
                <a:cxn ang="0">
                  <a:pos x="381" y="66"/>
                </a:cxn>
                <a:cxn ang="0">
                  <a:pos x="223" y="0"/>
                </a:cxn>
                <a:cxn ang="0">
                  <a:pos x="397" y="223"/>
                </a:cxn>
                <a:cxn ang="0">
                  <a:pos x="223" y="397"/>
                </a:cxn>
                <a:cxn ang="0">
                  <a:pos x="49" y="223"/>
                </a:cxn>
                <a:cxn ang="0">
                  <a:pos x="223" y="49"/>
                </a:cxn>
                <a:cxn ang="0">
                  <a:pos x="397" y="223"/>
                </a:cxn>
              </a:cxnLst>
              <a:rect l="0" t="0" r="r" b="b"/>
              <a:pathLst>
                <a:path w="446" h="447">
                  <a:moveTo>
                    <a:pt x="223" y="0"/>
                  </a:moveTo>
                  <a:cubicBezTo>
                    <a:pt x="161" y="0"/>
                    <a:pt x="106" y="25"/>
                    <a:pt x="65" y="66"/>
                  </a:cubicBezTo>
                  <a:cubicBezTo>
                    <a:pt x="25" y="106"/>
                    <a:pt x="0" y="162"/>
                    <a:pt x="0" y="223"/>
                  </a:cubicBezTo>
                  <a:cubicBezTo>
                    <a:pt x="0" y="285"/>
                    <a:pt x="25" y="341"/>
                    <a:pt x="65" y="381"/>
                  </a:cubicBezTo>
                  <a:cubicBezTo>
                    <a:pt x="106" y="422"/>
                    <a:pt x="161" y="447"/>
                    <a:pt x="223" y="447"/>
                  </a:cubicBezTo>
                  <a:cubicBezTo>
                    <a:pt x="285" y="447"/>
                    <a:pt x="341" y="422"/>
                    <a:pt x="381" y="381"/>
                  </a:cubicBezTo>
                  <a:cubicBezTo>
                    <a:pt x="421" y="341"/>
                    <a:pt x="446" y="285"/>
                    <a:pt x="446" y="223"/>
                  </a:cubicBezTo>
                  <a:cubicBezTo>
                    <a:pt x="446" y="162"/>
                    <a:pt x="421" y="106"/>
                    <a:pt x="381" y="66"/>
                  </a:cubicBezTo>
                  <a:cubicBezTo>
                    <a:pt x="341" y="25"/>
                    <a:pt x="285" y="0"/>
                    <a:pt x="223" y="0"/>
                  </a:cubicBezTo>
                  <a:close/>
                  <a:moveTo>
                    <a:pt x="397" y="223"/>
                  </a:moveTo>
                  <a:cubicBezTo>
                    <a:pt x="397" y="320"/>
                    <a:pt x="319" y="397"/>
                    <a:pt x="223" y="397"/>
                  </a:cubicBezTo>
                  <a:cubicBezTo>
                    <a:pt x="127" y="397"/>
                    <a:pt x="49" y="320"/>
                    <a:pt x="49" y="223"/>
                  </a:cubicBezTo>
                  <a:cubicBezTo>
                    <a:pt x="49" y="127"/>
                    <a:pt x="127" y="49"/>
                    <a:pt x="223" y="49"/>
                  </a:cubicBezTo>
                  <a:cubicBezTo>
                    <a:pt x="319" y="49"/>
                    <a:pt x="397" y="127"/>
                    <a:pt x="397" y="223"/>
                  </a:cubicBezTo>
                  <a:close/>
                </a:path>
              </a:pathLst>
            </a:custGeom>
            <a:gradFill flip="none" rotWithShape="1">
              <a:gsLst>
                <a:gs pos="34000">
                  <a:srgbClr val="383838">
                    <a:lumMod val="50000"/>
                  </a:srgbClr>
                </a:gs>
                <a:gs pos="100000">
                  <a:sysClr val="window" lastClr="FFFFFF">
                    <a:lumMod val="50000"/>
                  </a:sys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9" name="Freeform 32">
              <a:extLst>
                <a:ext uri="{FF2B5EF4-FFF2-40B4-BE49-F238E27FC236}">
                  <a16:creationId xmlns:a16="http://schemas.microsoft.com/office/drawing/2014/main" id="{993089CD-43BA-13AE-AFBB-3AB6BFAD196C}"/>
                </a:ext>
              </a:extLst>
            </p:cNvPr>
            <p:cNvSpPr>
              <a:spLocks/>
            </p:cNvSpPr>
            <p:nvPr/>
          </p:nvSpPr>
          <p:spPr bwMode="auto">
            <a:xfrm>
              <a:off x="852276" y="2498155"/>
              <a:ext cx="1788125" cy="1782545"/>
            </a:xfrm>
            <a:custGeom>
              <a:avLst/>
              <a:gdLst/>
              <a:ahLst/>
              <a:cxnLst>
                <a:cxn ang="0">
                  <a:pos x="273" y="273"/>
                </a:cxn>
                <a:cxn ang="0">
                  <a:pos x="320" y="159"/>
                </a:cxn>
                <a:cxn ang="0">
                  <a:pos x="273" y="46"/>
                </a:cxn>
                <a:cxn ang="0">
                  <a:pos x="160" y="0"/>
                </a:cxn>
                <a:cxn ang="0">
                  <a:pos x="47" y="46"/>
                </a:cxn>
                <a:cxn ang="0">
                  <a:pos x="0" y="159"/>
                </a:cxn>
                <a:cxn ang="0">
                  <a:pos x="47" y="273"/>
                </a:cxn>
                <a:cxn ang="0">
                  <a:pos x="160" y="319"/>
                </a:cxn>
                <a:cxn ang="0">
                  <a:pos x="273" y="273"/>
                </a:cxn>
              </a:cxnLst>
              <a:rect l="0" t="0" r="r" b="b"/>
              <a:pathLst>
                <a:path w="320" h="319">
                  <a:moveTo>
                    <a:pt x="273" y="273"/>
                  </a:moveTo>
                  <a:cubicBezTo>
                    <a:pt x="302" y="244"/>
                    <a:pt x="320" y="204"/>
                    <a:pt x="320" y="159"/>
                  </a:cubicBezTo>
                  <a:cubicBezTo>
                    <a:pt x="320" y="115"/>
                    <a:pt x="302" y="75"/>
                    <a:pt x="273" y="46"/>
                  </a:cubicBezTo>
                  <a:cubicBezTo>
                    <a:pt x="244" y="17"/>
                    <a:pt x="204" y="0"/>
                    <a:pt x="160" y="0"/>
                  </a:cubicBezTo>
                  <a:cubicBezTo>
                    <a:pt x="116" y="0"/>
                    <a:pt x="76" y="17"/>
                    <a:pt x="47" y="46"/>
                  </a:cubicBezTo>
                  <a:cubicBezTo>
                    <a:pt x="18" y="75"/>
                    <a:pt x="0" y="115"/>
                    <a:pt x="0" y="159"/>
                  </a:cubicBezTo>
                  <a:cubicBezTo>
                    <a:pt x="0" y="204"/>
                    <a:pt x="18" y="244"/>
                    <a:pt x="47" y="273"/>
                  </a:cubicBezTo>
                  <a:cubicBezTo>
                    <a:pt x="76" y="301"/>
                    <a:pt x="116" y="319"/>
                    <a:pt x="160" y="319"/>
                  </a:cubicBezTo>
                  <a:cubicBezTo>
                    <a:pt x="204" y="319"/>
                    <a:pt x="244" y="301"/>
                    <a:pt x="273" y="273"/>
                  </a:cubicBezTo>
                  <a:close/>
                </a:path>
              </a:pathLst>
            </a:custGeom>
            <a:gradFill flip="none" rotWithShape="1">
              <a:gsLst>
                <a:gs pos="0">
                  <a:srgbClr val="00EA1C">
                    <a:lumMod val="75000"/>
                    <a:shade val="30000"/>
                    <a:satMod val="115000"/>
                  </a:srgbClr>
                </a:gs>
                <a:gs pos="50000">
                  <a:srgbClr val="00EA1C">
                    <a:lumMod val="75000"/>
                    <a:shade val="67500"/>
                    <a:satMod val="115000"/>
                  </a:srgbClr>
                </a:gs>
                <a:gs pos="100000">
                  <a:srgbClr val="00EA1C">
                    <a:lumMod val="75000"/>
                    <a:shade val="100000"/>
                    <a:satMod val="11500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0" name="Freeform 33">
              <a:extLst>
                <a:ext uri="{FF2B5EF4-FFF2-40B4-BE49-F238E27FC236}">
                  <a16:creationId xmlns:a16="http://schemas.microsoft.com/office/drawing/2014/main" id="{EFCAB009-D29A-30F9-2ACF-F683F90A5FAB}"/>
                </a:ext>
              </a:extLst>
            </p:cNvPr>
            <p:cNvSpPr>
              <a:spLocks/>
            </p:cNvSpPr>
            <p:nvPr/>
          </p:nvSpPr>
          <p:spPr bwMode="auto">
            <a:xfrm>
              <a:off x="7136670" y="2057400"/>
              <a:ext cx="1626330" cy="2608262"/>
            </a:xfrm>
            <a:custGeom>
              <a:avLst/>
              <a:gdLst/>
              <a:ahLst/>
              <a:cxnLst>
                <a:cxn ang="0">
                  <a:pos x="583" y="469"/>
                </a:cxn>
                <a:cxn ang="0">
                  <a:pos x="190" y="0"/>
                </a:cxn>
                <a:cxn ang="0">
                  <a:pos x="190" y="140"/>
                </a:cxn>
                <a:cxn ang="0">
                  <a:pos x="0" y="140"/>
                </a:cxn>
                <a:cxn ang="0">
                  <a:pos x="0" y="815"/>
                </a:cxn>
                <a:cxn ang="0">
                  <a:pos x="190" y="815"/>
                </a:cxn>
                <a:cxn ang="0">
                  <a:pos x="190" y="935"/>
                </a:cxn>
                <a:cxn ang="0">
                  <a:pos x="583" y="469"/>
                </a:cxn>
              </a:cxnLst>
              <a:rect l="0" t="0" r="r" b="b"/>
              <a:pathLst>
                <a:path w="583" h="935">
                  <a:moveTo>
                    <a:pt x="583" y="469"/>
                  </a:moveTo>
                  <a:lnTo>
                    <a:pt x="190" y="0"/>
                  </a:lnTo>
                  <a:lnTo>
                    <a:pt x="190" y="140"/>
                  </a:lnTo>
                  <a:lnTo>
                    <a:pt x="0" y="140"/>
                  </a:lnTo>
                  <a:lnTo>
                    <a:pt x="0" y="815"/>
                  </a:lnTo>
                  <a:lnTo>
                    <a:pt x="190" y="815"/>
                  </a:lnTo>
                  <a:lnTo>
                    <a:pt x="190" y="935"/>
                  </a:lnTo>
                  <a:lnTo>
                    <a:pt x="583" y="469"/>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1" name="WordArt 3">
              <a:extLst>
                <a:ext uri="{FF2B5EF4-FFF2-40B4-BE49-F238E27FC236}">
                  <a16:creationId xmlns:a16="http://schemas.microsoft.com/office/drawing/2014/main" id="{677C9AF1-2572-1043-4362-B16EF937A28C}"/>
                </a:ext>
              </a:extLst>
            </p:cNvPr>
            <p:cNvSpPr>
              <a:spLocks noChangeArrowheads="1" noChangeShapeType="1" noTextEdit="1"/>
            </p:cNvSpPr>
            <p:nvPr/>
          </p:nvSpPr>
          <p:spPr bwMode="auto">
            <a:xfrm rot="10800000" flipH="1" flipV="1">
              <a:off x="685801" y="2667000"/>
              <a:ext cx="2133600" cy="1827756"/>
            </a:xfrm>
            <a:prstGeom prst="rect">
              <a:avLst/>
            </a:prstGeom>
          </p:spPr>
          <p:txBody>
            <a:bodyPr wrap="none" fromWordArt="1">
              <a:prstTxWarp prst="textArchDown">
                <a:avLst>
                  <a:gd name="adj" fmla="val 50328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050" b="1" i="0" u="none" strike="noStrike" kern="0" cap="none" spc="0" normalizeH="0" baseline="0" noProof="0" dirty="0">
                  <a:ln>
                    <a:noFill/>
                  </a:ln>
                  <a:solidFill>
                    <a:prstClr val="white"/>
                  </a:solidFill>
                  <a:effectLst/>
                  <a:uLnTx/>
                  <a:uFillTx/>
                  <a:latin typeface="Arial" pitchFamily="34" charset="0"/>
                  <a:ea typeface="굴림" charset="-127"/>
                  <a:cs typeface="Arial" pitchFamily="34" charset="0"/>
                </a:rPr>
                <a:t>輸出ワンストツプ支援サービス</a:t>
              </a:r>
              <a:endParaRPr kumimoji="0" lang="en-US" altLang="ko-KR" sz="1050" b="1" i="0" u="none" strike="noStrike" kern="0" cap="none" spc="0" normalizeH="0" baseline="0" noProof="0" dirty="0">
                <a:ln>
                  <a:noFill/>
                </a:ln>
                <a:solidFill>
                  <a:prstClr val="white"/>
                </a:solidFill>
                <a:effectLst/>
                <a:uLnTx/>
                <a:uFillTx/>
                <a:latin typeface="Arial" pitchFamily="34" charset="0"/>
                <a:ea typeface="굴림" charset="-127"/>
                <a:cs typeface="Arial" pitchFamily="34" charset="0"/>
              </a:endParaRPr>
            </a:p>
          </p:txBody>
        </p:sp>
        <p:sp>
          <p:nvSpPr>
            <p:cNvPr id="102" name="Rectangle 655">
              <a:extLst>
                <a:ext uri="{FF2B5EF4-FFF2-40B4-BE49-F238E27FC236}">
                  <a16:creationId xmlns:a16="http://schemas.microsoft.com/office/drawing/2014/main" id="{E2CA3AC7-7226-0B8C-FC19-2B10F0C0E594}"/>
                </a:ext>
              </a:extLst>
            </p:cNvPr>
            <p:cNvSpPr/>
            <p:nvPr/>
          </p:nvSpPr>
          <p:spPr>
            <a:xfrm>
              <a:off x="1364533" y="3147391"/>
              <a:ext cx="808859" cy="38741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Arial" pitchFamily="34" charset="0"/>
                </a:rPr>
                <a:t>製品</a:t>
              </a:r>
              <a:r>
                <a:rPr kumimoji="0" lang="en-US"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Arial" pitchFamily="34" charset="0"/>
                </a:rPr>
                <a:t>  </a:t>
              </a:r>
              <a:endParaRPr kumimoji="0" lang="en-US"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n-cs"/>
              </a:endParaRPr>
            </a:p>
          </p:txBody>
        </p:sp>
        <p:sp>
          <p:nvSpPr>
            <p:cNvPr id="103" name="Rectangle 656">
              <a:extLst>
                <a:ext uri="{FF2B5EF4-FFF2-40B4-BE49-F238E27FC236}">
                  <a16:creationId xmlns:a16="http://schemas.microsoft.com/office/drawing/2014/main" id="{A5216D99-0882-E991-D5F8-9825AD312143}"/>
                </a:ext>
              </a:extLst>
            </p:cNvPr>
            <p:cNvSpPr/>
            <p:nvPr/>
          </p:nvSpPr>
          <p:spPr>
            <a:xfrm>
              <a:off x="7290865" y="2926794"/>
              <a:ext cx="854369" cy="71522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Arial" pitchFamily="34" charset="0"/>
                </a:rPr>
                <a:t>輸入国</a:t>
              </a:r>
              <a:endParaRPr kumimoji="0" lang="en-US" altLang="ja-JP"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Arial" pitchFamily="34" charset="0"/>
                </a:rPr>
                <a:t>市場販売</a:t>
              </a:r>
              <a:endParaRPr kumimoji="0" lang="en-US" altLang="ja-JP"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Arial" pitchFamily="34" charset="0"/>
                </a:rPr>
                <a:t>監視対策</a:t>
              </a:r>
              <a:endParaRPr kumimoji="0" lang="en-US"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Arial" pitchFamily="34" charset="0"/>
              </a:endParaRPr>
            </a:p>
          </p:txBody>
        </p:sp>
      </p:grpSp>
      <p:sp>
        <p:nvSpPr>
          <p:cNvPr id="7" name="正方形/長方形 6">
            <a:extLst>
              <a:ext uri="{FF2B5EF4-FFF2-40B4-BE49-F238E27FC236}">
                <a16:creationId xmlns:a16="http://schemas.microsoft.com/office/drawing/2014/main" id="{B840B6C3-5984-CD3E-88D8-2ABCAD9B52BE}"/>
              </a:ext>
            </a:extLst>
          </p:cNvPr>
          <p:cNvSpPr/>
          <p:nvPr/>
        </p:nvSpPr>
        <p:spPr>
          <a:xfrm>
            <a:off x="3929841" y="2961280"/>
            <a:ext cx="333759" cy="15649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輸出可否の確認</a:t>
            </a:r>
          </a:p>
        </p:txBody>
      </p:sp>
      <p:sp>
        <p:nvSpPr>
          <p:cNvPr id="9" name="正方形/長方形 8">
            <a:extLst>
              <a:ext uri="{FF2B5EF4-FFF2-40B4-BE49-F238E27FC236}">
                <a16:creationId xmlns:a16="http://schemas.microsoft.com/office/drawing/2014/main" id="{DFECE242-1060-BF5B-7131-9074E8EB2649}"/>
              </a:ext>
            </a:extLst>
          </p:cNvPr>
          <p:cNvSpPr/>
          <p:nvPr/>
        </p:nvSpPr>
        <p:spPr>
          <a:xfrm>
            <a:off x="4746025" y="2946543"/>
            <a:ext cx="333759" cy="15649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許認可の取得</a:t>
            </a:r>
          </a:p>
        </p:txBody>
      </p:sp>
      <p:sp>
        <p:nvSpPr>
          <p:cNvPr id="10" name="正方形/長方形 9">
            <a:extLst>
              <a:ext uri="{FF2B5EF4-FFF2-40B4-BE49-F238E27FC236}">
                <a16:creationId xmlns:a16="http://schemas.microsoft.com/office/drawing/2014/main" id="{6414B384-BE7F-B8B3-1DCD-76D96575771C}"/>
              </a:ext>
            </a:extLst>
          </p:cNvPr>
          <p:cNvSpPr/>
          <p:nvPr/>
        </p:nvSpPr>
        <p:spPr>
          <a:xfrm>
            <a:off x="5447225" y="2961279"/>
            <a:ext cx="333759" cy="15649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施設</a:t>
            </a:r>
            <a:r>
              <a:rPr kumimoji="1" lang="en-US" altLang="ja-JP"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事業者所要件</a:t>
            </a:r>
          </a:p>
        </p:txBody>
      </p:sp>
      <p:sp>
        <p:nvSpPr>
          <p:cNvPr id="12" name="正方形/長方形 11">
            <a:extLst>
              <a:ext uri="{FF2B5EF4-FFF2-40B4-BE49-F238E27FC236}">
                <a16:creationId xmlns:a16="http://schemas.microsoft.com/office/drawing/2014/main" id="{11B8CD58-1161-4F8C-64A4-F405542964D5}"/>
              </a:ext>
            </a:extLst>
          </p:cNvPr>
          <p:cNvSpPr/>
          <p:nvPr/>
        </p:nvSpPr>
        <p:spPr>
          <a:xfrm>
            <a:off x="6078012" y="2962606"/>
            <a:ext cx="333759" cy="15649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製品適合性確認</a:t>
            </a:r>
          </a:p>
        </p:txBody>
      </p:sp>
      <p:sp>
        <p:nvSpPr>
          <p:cNvPr id="13" name="正方形/長方形 12">
            <a:extLst>
              <a:ext uri="{FF2B5EF4-FFF2-40B4-BE49-F238E27FC236}">
                <a16:creationId xmlns:a16="http://schemas.microsoft.com/office/drawing/2014/main" id="{8E08AA31-5BB7-61BC-72B4-D687B768B06F}"/>
              </a:ext>
            </a:extLst>
          </p:cNvPr>
          <p:cNvSpPr/>
          <p:nvPr/>
        </p:nvSpPr>
        <p:spPr>
          <a:xfrm>
            <a:off x="6776664" y="2946543"/>
            <a:ext cx="333759" cy="15649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初回必要書類の確認</a:t>
            </a:r>
          </a:p>
        </p:txBody>
      </p:sp>
      <p:sp>
        <p:nvSpPr>
          <p:cNvPr id="14" name="正方形/長方形 13">
            <a:extLst>
              <a:ext uri="{FF2B5EF4-FFF2-40B4-BE49-F238E27FC236}">
                <a16:creationId xmlns:a16="http://schemas.microsoft.com/office/drawing/2014/main" id="{086A6C49-97CF-CD24-2FCC-3E7304C3CD8F}"/>
              </a:ext>
            </a:extLst>
          </p:cNvPr>
          <p:cNvSpPr/>
          <p:nvPr/>
        </p:nvSpPr>
        <p:spPr>
          <a:xfrm>
            <a:off x="7402541" y="2933861"/>
            <a:ext cx="333759" cy="15649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初回通関手続き支援</a:t>
            </a:r>
          </a:p>
        </p:txBody>
      </p:sp>
      <p:sp>
        <p:nvSpPr>
          <p:cNvPr id="3" name="スライド番号プレースホルダー 2">
            <a:extLst>
              <a:ext uri="{FF2B5EF4-FFF2-40B4-BE49-F238E27FC236}">
                <a16:creationId xmlns:a16="http://schemas.microsoft.com/office/drawing/2014/main" id="{6507BF9C-663F-5BAA-EAF8-B3BB0B65284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A83ACC-79BE-40C7-A1EF-E2DCDB497777}" type="slidenum">
              <a:rPr kumimoji="1" lang="ja-JP" altLang="en-US" sz="1120" b="0" i="0" u="none" strike="noStrike" kern="1200" cap="none" spc="0" normalizeH="0" baseline="0" noProof="0" smtClean="0">
                <a:ln>
                  <a:noFill/>
                </a:ln>
                <a:solidFill>
                  <a:prstClr val="black">
                    <a:tint val="75000"/>
                  </a:prstClr>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120" b="0" i="0" u="none" strike="noStrike" kern="1200" cap="none" spc="0" normalizeH="0" baseline="0" noProof="0">
              <a:ln>
                <a:noFill/>
              </a:ln>
              <a:solidFill>
                <a:prstClr val="black">
                  <a:tint val="75000"/>
                </a:prst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矢印: 五方向 4">
            <a:extLst>
              <a:ext uri="{FF2B5EF4-FFF2-40B4-BE49-F238E27FC236}">
                <a16:creationId xmlns:a16="http://schemas.microsoft.com/office/drawing/2014/main" id="{3540D6D9-EDEA-E6A1-80B7-EA3D71297991}"/>
              </a:ext>
            </a:extLst>
          </p:cNvPr>
          <p:cNvSpPr/>
          <p:nvPr/>
        </p:nvSpPr>
        <p:spPr>
          <a:xfrm>
            <a:off x="553427" y="1564678"/>
            <a:ext cx="10121354" cy="694195"/>
          </a:xfrm>
          <a:prstGeom prst="homePlate">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EA0000"/>
                </a:solidFill>
                <a:effectLst/>
                <a:uLnTx/>
                <a:uFillTx/>
                <a:latin typeface="ＭＳ Ｐゴシック" panose="020B0600070205080204" pitchFamily="50" charset="-128"/>
                <a:ea typeface="ＭＳ Ｐゴシック" panose="020B0600070205080204" pitchFamily="50" charset="-128"/>
                <a:cs typeface="+mn-cs"/>
              </a:rPr>
              <a:t>最適な手順</a:t>
            </a:r>
            <a:r>
              <a:rPr kumimoji="0" lang="ja-JP" altLang="en-US"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で輸出の準備をし、輸入国での通関手続きを支援します。</a:t>
            </a:r>
          </a:p>
        </p:txBody>
      </p:sp>
      <p:sp>
        <p:nvSpPr>
          <p:cNvPr id="15" name="テキスト ボックス 14">
            <a:extLst>
              <a:ext uri="{FF2B5EF4-FFF2-40B4-BE49-F238E27FC236}">
                <a16:creationId xmlns:a16="http://schemas.microsoft.com/office/drawing/2014/main" id="{6F8FE95B-DE30-F8B2-043E-E822D36B5791}"/>
              </a:ext>
            </a:extLst>
          </p:cNvPr>
          <p:cNvSpPr txBox="1"/>
          <p:nvPr/>
        </p:nvSpPr>
        <p:spPr>
          <a:xfrm>
            <a:off x="208863" y="299615"/>
            <a:ext cx="8867404" cy="400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400" dirty="0"/>
              <a:t>食品輸出・輸入ワンストップ支援サービス　　</a:t>
            </a:r>
            <a:r>
              <a:rPr lang="ja-JP" altLang="en-US" sz="2400" dirty="0">
                <a:solidFill>
                  <a:srgbClr val="0070C0"/>
                </a:solidFill>
              </a:rPr>
              <a:t>　</a:t>
            </a:r>
            <a:endParaRPr lang="en-US" altLang="ja-JP" sz="2400" dirty="0">
              <a:solidFill>
                <a:srgbClr val="0070C0"/>
              </a:solidFill>
            </a:endParaRPr>
          </a:p>
        </p:txBody>
      </p:sp>
      <p:pic>
        <p:nvPicPr>
          <p:cNvPr id="6" name="図 5">
            <a:extLst>
              <a:ext uri="{FF2B5EF4-FFF2-40B4-BE49-F238E27FC236}">
                <a16:creationId xmlns:a16="http://schemas.microsoft.com/office/drawing/2014/main" id="{7ED99691-DDF9-146D-FEC3-01E6295C1CA7}"/>
              </a:ext>
            </a:extLst>
          </p:cNvPr>
          <p:cNvPicPr>
            <a:picLocks noChangeAspect="1"/>
          </p:cNvPicPr>
          <p:nvPr/>
        </p:nvPicPr>
        <p:blipFill>
          <a:blip r:embed="rId2"/>
          <a:stretch>
            <a:fillRect/>
          </a:stretch>
        </p:blipFill>
        <p:spPr>
          <a:xfrm flipV="1">
            <a:off x="0" y="716521"/>
            <a:ext cx="11376025" cy="51218"/>
          </a:xfrm>
          <a:prstGeom prst="rect">
            <a:avLst/>
          </a:prstGeom>
        </p:spPr>
      </p:pic>
      <p:pic>
        <p:nvPicPr>
          <p:cNvPr id="8" name="図 7">
            <a:extLst>
              <a:ext uri="{FF2B5EF4-FFF2-40B4-BE49-F238E27FC236}">
                <a16:creationId xmlns:a16="http://schemas.microsoft.com/office/drawing/2014/main" id="{67A3C47A-0A92-97FA-9238-81D4F70D6238}"/>
              </a:ext>
            </a:extLst>
          </p:cNvPr>
          <p:cNvPicPr>
            <a:picLocks noChangeAspect="1"/>
          </p:cNvPicPr>
          <p:nvPr/>
        </p:nvPicPr>
        <p:blipFill>
          <a:blip r:embed="rId3"/>
          <a:stretch>
            <a:fillRect/>
          </a:stretch>
        </p:blipFill>
        <p:spPr>
          <a:xfrm>
            <a:off x="9954299" y="624281"/>
            <a:ext cx="889335" cy="235698"/>
          </a:xfrm>
          <a:prstGeom prst="rect">
            <a:avLst/>
          </a:prstGeom>
        </p:spPr>
      </p:pic>
      <p:sp>
        <p:nvSpPr>
          <p:cNvPr id="11" name="正方形/長方形 10">
            <a:extLst>
              <a:ext uri="{FF2B5EF4-FFF2-40B4-BE49-F238E27FC236}">
                <a16:creationId xmlns:a16="http://schemas.microsoft.com/office/drawing/2014/main" id="{BC22DC9E-0A9C-BB06-2132-56439AC80D9A}"/>
              </a:ext>
            </a:extLst>
          </p:cNvPr>
          <p:cNvSpPr/>
          <p:nvPr/>
        </p:nvSpPr>
        <p:spPr>
          <a:xfrm>
            <a:off x="808892" y="1975886"/>
            <a:ext cx="9785031" cy="4466492"/>
          </a:xfrm>
          <a:prstGeom prst="rect">
            <a:avLst/>
          </a:prstGeom>
          <a:solidFill>
            <a:schemeClr val="bg1">
              <a:alpha val="1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31F2DAAC-F04F-549A-CAF0-946D4626C9FF}"/>
              </a:ext>
            </a:extLst>
          </p:cNvPr>
          <p:cNvSpPr txBox="1"/>
          <p:nvPr/>
        </p:nvSpPr>
        <p:spPr>
          <a:xfrm>
            <a:off x="1531562" y="941457"/>
            <a:ext cx="8867404" cy="400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800" dirty="0">
                <a:solidFill>
                  <a:schemeClr val="accent2"/>
                </a:solidFill>
              </a:rPr>
              <a:t>日本・中国・台湾・韓国・アメリカ・タイ・シンガポール　</a:t>
            </a:r>
            <a:endParaRPr lang="en-US" altLang="ja-JP" sz="2800" dirty="0">
              <a:solidFill>
                <a:schemeClr val="accent2"/>
              </a:solidFill>
            </a:endParaRPr>
          </a:p>
        </p:txBody>
      </p:sp>
    </p:spTree>
    <p:extLst>
      <p:ext uri="{BB962C8B-B14F-4D97-AF65-F5344CB8AC3E}">
        <p14:creationId xmlns:p14="http://schemas.microsoft.com/office/powerpoint/2010/main" val="9885820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2013 - 2022 Theme</Template>
  <TotalTime>3656</TotalTime>
  <Words>2303</Words>
  <Application>Microsoft Office PowerPoint</Application>
  <PresentationFormat>ユーザー設定</PresentationFormat>
  <Paragraphs>450</Paragraphs>
  <Slides>24</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24</vt:i4>
      </vt:variant>
    </vt:vector>
  </HeadingPairs>
  <TitlesOfParts>
    <vt:vector size="35" baseType="lpstr">
      <vt:lpstr>BIZ UDPゴシック</vt:lpstr>
      <vt:lpstr>ＭＳ Ｐゴシック</vt:lpstr>
      <vt:lpstr>ＭＳ Ｐゴシック</vt:lpstr>
      <vt:lpstr>ヒラギノ角ゴ Pro W3</vt:lpstr>
      <vt:lpstr>游ゴシック</vt:lpstr>
      <vt:lpstr>Arial</vt:lpstr>
      <vt:lpstr>Calibri</vt:lpstr>
      <vt:lpstr>Calibri Light</vt:lpstr>
      <vt:lpstr>Wingdings</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支援内容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yl su</dc:creator>
  <cp:lastModifiedBy>恵佳 金石</cp:lastModifiedBy>
  <cp:revision>127</cp:revision>
  <cp:lastPrinted>2024-10-21T01:25:31Z</cp:lastPrinted>
  <dcterms:created xsi:type="dcterms:W3CDTF">2023-09-11T04:58:00Z</dcterms:created>
  <dcterms:modified xsi:type="dcterms:W3CDTF">2026-03-19T01:21:06Z</dcterms:modified>
</cp:coreProperties>
</file>